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8" r:id="rId1"/>
  </p:sldMasterIdLst>
  <p:notesMasterIdLst>
    <p:notesMasterId r:id="rId45"/>
  </p:notesMasterIdLst>
  <p:sldIdLst>
    <p:sldId id="256" r:id="rId2"/>
    <p:sldId id="296" r:id="rId3"/>
    <p:sldId id="297" r:id="rId4"/>
    <p:sldId id="345" r:id="rId5"/>
    <p:sldId id="344" r:id="rId6"/>
    <p:sldId id="298" r:id="rId7"/>
    <p:sldId id="300" r:id="rId8"/>
    <p:sldId id="299" r:id="rId9"/>
    <p:sldId id="301" r:id="rId10"/>
    <p:sldId id="302" r:id="rId11"/>
    <p:sldId id="303" r:id="rId12"/>
    <p:sldId id="316" r:id="rId13"/>
    <p:sldId id="309" r:id="rId14"/>
    <p:sldId id="306" r:id="rId15"/>
    <p:sldId id="314" r:id="rId16"/>
    <p:sldId id="313" r:id="rId17"/>
    <p:sldId id="315" r:id="rId18"/>
    <p:sldId id="317" r:id="rId19"/>
    <p:sldId id="318" r:id="rId20"/>
    <p:sldId id="319" r:id="rId21"/>
    <p:sldId id="320" r:id="rId22"/>
    <p:sldId id="322" r:id="rId23"/>
    <p:sldId id="321" r:id="rId24"/>
    <p:sldId id="326" r:id="rId25"/>
    <p:sldId id="325" r:id="rId26"/>
    <p:sldId id="324" r:id="rId27"/>
    <p:sldId id="327" r:id="rId28"/>
    <p:sldId id="329" r:id="rId29"/>
    <p:sldId id="331" r:id="rId30"/>
    <p:sldId id="332" r:id="rId31"/>
    <p:sldId id="335" r:id="rId32"/>
    <p:sldId id="333" r:id="rId33"/>
    <p:sldId id="336" r:id="rId34"/>
    <p:sldId id="346" r:id="rId35"/>
    <p:sldId id="337" r:id="rId36"/>
    <p:sldId id="347" r:id="rId37"/>
    <p:sldId id="338" r:id="rId38"/>
    <p:sldId id="339" r:id="rId39"/>
    <p:sldId id="340" r:id="rId40"/>
    <p:sldId id="341" r:id="rId41"/>
    <p:sldId id="342" r:id="rId42"/>
    <p:sldId id="343" r:id="rId43"/>
    <p:sldId id="348" r:id="rId4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C4F80A88-0439-40A4-8FF8-592034F107EF}">
  <a:tblStyle styleId="{C4F80A88-0439-40A4-8FF8-592034F107E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6634121-AA58-40D7-B5DF-F7332D9DA69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53" autoAdjust="0"/>
    <p:restoredTop sz="94052" autoAdjust="0"/>
  </p:normalViewPr>
  <p:slideViewPr>
    <p:cSldViewPr>
      <p:cViewPr varScale="1">
        <p:scale>
          <a:sx n="109" d="100"/>
          <a:sy n="109" d="100"/>
        </p:scale>
        <p:origin x="-1075" y="-77"/>
      </p:cViewPr>
      <p:guideLst>
        <p:guide orient="horz" pos="1620"/>
        <p:guide pos="2880"/>
      </p:guideLst>
    </p:cSldViewPr>
  </p:slideViewPr>
  <p:outlineViewPr>
    <p:cViewPr>
      <p:scale>
        <a:sx n="33" d="100"/>
        <a:sy n="33" d="100"/>
      </p:scale>
      <p:origin x="0" y="90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3480872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865c1d4c8a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865c1d4c8a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3"/>
            </a:gs>
            <a:gs pos="13000">
              <a:schemeClr val="accent2"/>
            </a:gs>
            <a:gs pos="31000">
              <a:schemeClr val="accent1"/>
            </a:gs>
            <a:gs pos="100000">
              <a:schemeClr val="lt1"/>
            </a:gs>
          </a:gsLst>
          <a:lin ang="8100019" scaled="0"/>
        </a:gradFill>
        <a:effectLst/>
      </p:bgPr>
    </p:bg>
    <p:spTree>
      <p:nvGrpSpPr>
        <p:cNvPr id="1" name="Shape 25"/>
        <p:cNvGrpSpPr/>
        <p:nvPr/>
      </p:nvGrpSpPr>
      <p:grpSpPr>
        <a:xfrm>
          <a:off x="0" y="0"/>
          <a:ext cx="0" cy="0"/>
          <a:chOff x="0" y="0"/>
          <a:chExt cx="0" cy="0"/>
        </a:xfrm>
      </p:grpSpPr>
      <p:grpSp>
        <p:nvGrpSpPr>
          <p:cNvPr id="26" name="Google Shape;26;p3"/>
          <p:cNvGrpSpPr/>
          <p:nvPr/>
        </p:nvGrpSpPr>
        <p:grpSpPr>
          <a:xfrm>
            <a:off x="0" y="0"/>
            <a:ext cx="9144014" cy="5143473"/>
            <a:chOff x="0" y="0"/>
            <a:chExt cx="9144014" cy="5143473"/>
          </a:xfrm>
        </p:grpSpPr>
        <p:sp>
          <p:nvSpPr>
            <p:cNvPr id="27" name="Google Shape;27;p3"/>
            <p:cNvSpPr/>
            <p:nvPr/>
          </p:nvSpPr>
          <p:spPr>
            <a:xfrm>
              <a:off x="0" y="0"/>
              <a:ext cx="2245588" cy="959673"/>
            </a:xfrm>
            <a:custGeom>
              <a:avLst/>
              <a:gdLst/>
              <a:ahLst/>
              <a:cxnLst/>
              <a:rect l="l" t="t" r="r" b="b"/>
              <a:pathLst>
                <a:path w="21455" h="9169" extrusionOk="0">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913842" y="2483621"/>
              <a:ext cx="3230171" cy="2659852"/>
            </a:xfrm>
            <a:custGeom>
              <a:avLst/>
              <a:gdLst/>
              <a:ahLst/>
              <a:cxnLst/>
              <a:rect l="l" t="t" r="r" b="b"/>
              <a:pathLst>
                <a:path w="30862" h="25413" extrusionOk="0">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682571" y="0"/>
              <a:ext cx="1289577" cy="1388277"/>
            </a:xfrm>
            <a:custGeom>
              <a:avLst/>
              <a:gdLst/>
              <a:ahLst/>
              <a:cxnLst/>
              <a:rect l="l" t="t" r="r" b="b"/>
              <a:pathLst>
                <a:path w="12321" h="13264" extrusionOk="0">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920875" y="0"/>
              <a:ext cx="1786004" cy="1382311"/>
            </a:xfrm>
            <a:custGeom>
              <a:avLst/>
              <a:gdLst/>
              <a:ahLst/>
              <a:cxnLst/>
              <a:rect l="l" t="t" r="r" b="b"/>
              <a:pathLst>
                <a:path w="17064" h="13207" extrusionOk="0">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804446" y="0"/>
              <a:ext cx="898968" cy="951300"/>
            </a:xfrm>
            <a:custGeom>
              <a:avLst/>
              <a:gdLst/>
              <a:ahLst/>
              <a:cxnLst/>
              <a:rect l="l" t="t" r="r" b="b"/>
              <a:pathLst>
                <a:path w="8589" h="9089" extrusionOk="0">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0" y="2054909"/>
              <a:ext cx="2243285" cy="3088559"/>
            </a:xfrm>
            <a:custGeom>
              <a:avLst/>
              <a:gdLst/>
              <a:ahLst/>
              <a:cxnLst/>
              <a:rect l="l" t="t" r="r" b="b"/>
              <a:pathLst>
                <a:path w="21433" h="29509" extrusionOk="0">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917401" y="2488331"/>
              <a:ext cx="543002" cy="612081"/>
            </a:xfrm>
            <a:custGeom>
              <a:avLst/>
              <a:gdLst/>
              <a:ahLst/>
              <a:cxnLst/>
              <a:rect l="l" t="t" r="r" b="b"/>
              <a:pathLst>
                <a:path w="5188" h="5848" extrusionOk="0">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a:off x="9061884" y="5072013"/>
            <a:ext cx="82162" cy="71486"/>
          </a:xfrm>
          <a:custGeom>
            <a:avLst/>
            <a:gdLst/>
            <a:ahLst/>
            <a:cxnLst/>
            <a:rect l="l" t="t" r="r" b="b"/>
            <a:pathLst>
              <a:path w="785" h="683" extrusionOk="0">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0" y="0"/>
            <a:ext cx="116806" cy="92943"/>
          </a:xfrm>
          <a:custGeom>
            <a:avLst/>
            <a:gdLst/>
            <a:ahLst/>
            <a:cxnLst/>
            <a:rect l="l" t="t" r="r" b="b"/>
            <a:pathLst>
              <a:path w="1116" h="888" extrusionOk="0">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147416" y="0"/>
            <a:ext cx="996620" cy="953707"/>
          </a:xfrm>
          <a:custGeom>
            <a:avLst/>
            <a:gdLst/>
            <a:ahLst/>
            <a:cxnLst/>
            <a:rect l="l" t="t" r="r" b="b"/>
            <a:pathLst>
              <a:path w="9522" h="9112" extrusionOk="0">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142791" y="2500263"/>
            <a:ext cx="1256" cy="16746"/>
          </a:xfrm>
          <a:custGeom>
            <a:avLst/>
            <a:gdLst/>
            <a:ahLst/>
            <a:cxnLst/>
            <a:rect l="l" t="t" r="r" b="b"/>
            <a:pathLst>
              <a:path w="12" h="160" extrusionOk="0">
                <a:moveTo>
                  <a:pt x="12" y="0"/>
                </a:moveTo>
                <a:lnTo>
                  <a:pt x="1" y="46"/>
                </a:lnTo>
                <a:lnTo>
                  <a:pt x="1" y="80"/>
                </a:lnTo>
                <a:lnTo>
                  <a:pt x="1" y="125"/>
                </a:lnTo>
                <a:lnTo>
                  <a:pt x="12" y="160"/>
                </a:lnTo>
                <a:lnTo>
                  <a:pt x="12"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502234" y="2722888"/>
            <a:ext cx="641806" cy="1045499"/>
          </a:xfrm>
          <a:custGeom>
            <a:avLst/>
            <a:gdLst/>
            <a:ahLst/>
            <a:cxnLst/>
            <a:rect l="l" t="t" r="r" b="b"/>
            <a:pathLst>
              <a:path w="6132" h="9989" extrusionOk="0">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289759" y="0"/>
            <a:ext cx="5012512" cy="5143447"/>
          </a:xfrm>
          <a:custGeom>
            <a:avLst/>
            <a:gdLst/>
            <a:ahLst/>
            <a:cxnLst/>
            <a:rect l="l" t="t" r="r" b="b"/>
            <a:pathLst>
              <a:path w="47891" h="49142" extrusionOk="0">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549"/>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765091" y="4445691"/>
            <a:ext cx="544258" cy="608522"/>
          </a:xfrm>
          <a:custGeom>
            <a:avLst/>
            <a:gdLst/>
            <a:ahLst/>
            <a:cxnLst/>
            <a:rect l="l" t="t" r="r" b="b"/>
            <a:pathLst>
              <a:path w="5200" h="5814" extrusionOk="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0" y="0"/>
            <a:ext cx="2845737" cy="3343314"/>
          </a:xfrm>
          <a:custGeom>
            <a:avLst/>
            <a:gdLst/>
            <a:ahLst/>
            <a:cxnLst/>
            <a:rect l="l" t="t" r="r" b="b"/>
            <a:pathLst>
              <a:path w="27189" h="31943" extrusionOk="0">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 name="Google Shape;43;p3"/>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accent4"/>
                </a:solidFill>
              </a:defRPr>
            </a:lvl1pPr>
            <a:lvl2pPr lvl="1" rtl="0">
              <a:spcBef>
                <a:spcPts val="600"/>
              </a:spcBef>
              <a:spcAft>
                <a:spcPts val="0"/>
              </a:spcAft>
              <a:buClr>
                <a:schemeClr val="accent4"/>
              </a:buClr>
              <a:buSzPts val="3000"/>
              <a:buNone/>
              <a:defRPr sz="3000">
                <a:solidFill>
                  <a:schemeClr val="accent4"/>
                </a:solidFill>
              </a:defRPr>
            </a:lvl2pPr>
            <a:lvl3pPr lvl="2" rtl="0">
              <a:spcBef>
                <a:spcPts val="600"/>
              </a:spcBef>
              <a:spcAft>
                <a:spcPts val="0"/>
              </a:spcAft>
              <a:buClr>
                <a:schemeClr val="accent4"/>
              </a:buClr>
              <a:buSzPts val="3000"/>
              <a:buNone/>
              <a:defRPr sz="3000">
                <a:solidFill>
                  <a:schemeClr val="accent4"/>
                </a:solidFill>
              </a:defRPr>
            </a:lvl3pPr>
            <a:lvl4pPr lvl="3" rtl="0">
              <a:spcBef>
                <a:spcPts val="600"/>
              </a:spcBef>
              <a:spcAft>
                <a:spcPts val="0"/>
              </a:spcAft>
              <a:buClr>
                <a:schemeClr val="accent4"/>
              </a:buClr>
              <a:buSzPts val="3000"/>
              <a:buNone/>
              <a:defRPr sz="3000">
                <a:solidFill>
                  <a:schemeClr val="accent4"/>
                </a:solidFill>
              </a:defRPr>
            </a:lvl4pPr>
            <a:lvl5pPr lvl="4" rtl="0">
              <a:spcBef>
                <a:spcPts val="600"/>
              </a:spcBef>
              <a:spcAft>
                <a:spcPts val="0"/>
              </a:spcAft>
              <a:buClr>
                <a:schemeClr val="accent4"/>
              </a:buClr>
              <a:buSzPts val="3000"/>
              <a:buNone/>
              <a:defRPr sz="3000">
                <a:solidFill>
                  <a:schemeClr val="accent4"/>
                </a:solidFill>
              </a:defRPr>
            </a:lvl5pPr>
            <a:lvl6pPr lvl="5" rtl="0">
              <a:spcBef>
                <a:spcPts val="600"/>
              </a:spcBef>
              <a:spcAft>
                <a:spcPts val="0"/>
              </a:spcAft>
              <a:buClr>
                <a:schemeClr val="accent4"/>
              </a:buClr>
              <a:buSzPts val="3000"/>
              <a:buNone/>
              <a:defRPr sz="3000">
                <a:solidFill>
                  <a:schemeClr val="accent4"/>
                </a:solidFill>
              </a:defRPr>
            </a:lvl6pPr>
            <a:lvl7pPr lvl="6" rtl="0">
              <a:spcBef>
                <a:spcPts val="600"/>
              </a:spcBef>
              <a:spcAft>
                <a:spcPts val="0"/>
              </a:spcAft>
              <a:buClr>
                <a:schemeClr val="accent4"/>
              </a:buClr>
              <a:buSzPts val="3000"/>
              <a:buNone/>
              <a:defRPr sz="3000">
                <a:solidFill>
                  <a:schemeClr val="accent4"/>
                </a:solidFill>
              </a:defRPr>
            </a:lvl7pPr>
            <a:lvl8pPr lvl="7" rtl="0">
              <a:spcBef>
                <a:spcPts val="600"/>
              </a:spcBef>
              <a:spcAft>
                <a:spcPts val="0"/>
              </a:spcAft>
              <a:buClr>
                <a:schemeClr val="accent4"/>
              </a:buClr>
              <a:buSzPts val="3000"/>
              <a:buNone/>
              <a:defRPr sz="3000">
                <a:solidFill>
                  <a:schemeClr val="accent4"/>
                </a:solidFill>
              </a:defRPr>
            </a:lvl8pPr>
            <a:lvl9pPr lvl="8" rtl="0">
              <a:spcBef>
                <a:spcPts val="600"/>
              </a:spcBef>
              <a:spcAft>
                <a:spcPts val="600"/>
              </a:spcAft>
              <a:buClr>
                <a:schemeClr val="accent4"/>
              </a:buClr>
              <a:buSzPts val="3000"/>
              <a:buNone/>
              <a:defRPr sz="3000">
                <a:solidFill>
                  <a:schemeClr val="accent4"/>
                </a:solidFill>
              </a:defRPr>
            </a:lvl9pPr>
          </a:lstStyle>
          <a:p>
            <a:endParaRPr/>
          </a:p>
        </p:txBody>
      </p:sp>
      <p:grpSp>
        <p:nvGrpSpPr>
          <p:cNvPr id="44" name="Google Shape;44;p3"/>
          <p:cNvGrpSpPr/>
          <p:nvPr/>
        </p:nvGrpSpPr>
        <p:grpSpPr>
          <a:xfrm>
            <a:off x="-1" y="2046575"/>
            <a:ext cx="1616222" cy="1050356"/>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2571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86248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chemeClr val="accent6"/>
            </a:gs>
            <a:gs pos="17000">
              <a:schemeClr val="accent4"/>
            </a:gs>
            <a:gs pos="42000">
              <a:schemeClr val="accent3"/>
            </a:gs>
            <a:gs pos="100000">
              <a:schemeClr val="accent2"/>
            </a:gs>
          </a:gsLst>
          <a:lin ang="8100019" scaled="0"/>
        </a:gradFill>
        <a:effectLst/>
      </p:bgPr>
    </p:bg>
    <p:spTree>
      <p:nvGrpSpPr>
        <p:cNvPr id="1" name="Shape 47"/>
        <p:cNvGrpSpPr/>
        <p:nvPr/>
      </p:nvGrpSpPr>
      <p:grpSpPr>
        <a:xfrm>
          <a:off x="0" y="0"/>
          <a:ext cx="0" cy="0"/>
          <a:chOff x="0" y="0"/>
          <a:chExt cx="0" cy="0"/>
        </a:xfrm>
      </p:grpSpPr>
      <p:grpSp>
        <p:nvGrpSpPr>
          <p:cNvPr id="48" name="Google Shape;48;p4"/>
          <p:cNvGrpSpPr/>
          <p:nvPr/>
        </p:nvGrpSpPr>
        <p:grpSpPr>
          <a:xfrm>
            <a:off x="-16" y="0"/>
            <a:ext cx="9144053" cy="5143497"/>
            <a:chOff x="-16" y="0"/>
            <a:chExt cx="9144053" cy="5143497"/>
          </a:xfrm>
        </p:grpSpPr>
        <p:sp>
          <p:nvSpPr>
            <p:cNvPr id="49" name="Google Shape;49;p4"/>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4"/>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rot="10800000">
              <a:off x="-16" y="3333723"/>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rot="10800000">
              <a:off x="4" y="3325362"/>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rot="10800000">
              <a:off x="1095419" y="0"/>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rot="10800000">
              <a:off x="0" y="26"/>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rot="10800000">
              <a:off x="-7" y="2664610"/>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rot="10800000">
              <a:off x="595325" y="4377873"/>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 name="Google Shape;61;p4"/>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txBox="1">
            <a:spLocks noGrp="1"/>
          </p:cNvSpPr>
          <p:nvPr>
            <p:ph type="body" idx="1"/>
          </p:nvPr>
        </p:nvSpPr>
        <p:spPr>
          <a:xfrm>
            <a:off x="1977950" y="1388450"/>
            <a:ext cx="5188200" cy="3042600"/>
          </a:xfrm>
          <a:prstGeom prst="rect">
            <a:avLst/>
          </a:prstGeom>
        </p:spPr>
        <p:txBody>
          <a:bodyPr spcFirstLastPara="1" wrap="square" lIns="0" tIns="0" rIns="0" bIns="0" anchor="t" anchorCtr="0">
            <a:noAutofit/>
          </a:bodyPr>
          <a:lstStyle>
            <a:lvl1pPr marL="457200" lvl="0" indent="-431800" algn="ctr" rtl="0">
              <a:spcBef>
                <a:spcPts val="0"/>
              </a:spcBef>
              <a:spcAft>
                <a:spcPts val="0"/>
              </a:spcAft>
              <a:buClr>
                <a:schemeClr val="lt1"/>
              </a:buClr>
              <a:buSzPts val="3200"/>
              <a:buChar char="⬥"/>
              <a:defRPr sz="3200">
                <a:solidFill>
                  <a:schemeClr val="lt1"/>
                </a:solidFill>
              </a:defRPr>
            </a:lvl1pPr>
            <a:lvl2pPr marL="914400" lvl="1" indent="-431800" algn="ctr" rtl="0">
              <a:spcBef>
                <a:spcPts val="600"/>
              </a:spcBef>
              <a:spcAft>
                <a:spcPts val="0"/>
              </a:spcAft>
              <a:buClr>
                <a:schemeClr val="lt1"/>
              </a:buClr>
              <a:buSzPts val="3200"/>
              <a:buChar char="⬦"/>
              <a:defRPr sz="3200">
                <a:solidFill>
                  <a:schemeClr val="lt1"/>
                </a:solidFill>
              </a:defRPr>
            </a:lvl2pPr>
            <a:lvl3pPr marL="1371600" lvl="2" indent="-431800" algn="ctr" rtl="0">
              <a:spcBef>
                <a:spcPts val="600"/>
              </a:spcBef>
              <a:spcAft>
                <a:spcPts val="0"/>
              </a:spcAft>
              <a:buClr>
                <a:schemeClr val="lt1"/>
              </a:buClr>
              <a:buSzPts val="3200"/>
              <a:buChar char="⬩"/>
              <a:defRPr sz="3200">
                <a:solidFill>
                  <a:schemeClr val="lt1"/>
                </a:solidFill>
              </a:defRPr>
            </a:lvl3pPr>
            <a:lvl4pPr marL="1828800" lvl="3" indent="-431800" algn="ctr" rtl="0">
              <a:spcBef>
                <a:spcPts val="600"/>
              </a:spcBef>
              <a:spcAft>
                <a:spcPts val="0"/>
              </a:spcAft>
              <a:buClr>
                <a:schemeClr val="lt1"/>
              </a:buClr>
              <a:buSzPts val="3200"/>
              <a:buChar char="●"/>
              <a:defRPr sz="3200">
                <a:solidFill>
                  <a:schemeClr val="lt1"/>
                </a:solidFill>
              </a:defRPr>
            </a:lvl4pPr>
            <a:lvl5pPr marL="2286000" lvl="4" indent="-431800" algn="ctr" rtl="0">
              <a:spcBef>
                <a:spcPts val="600"/>
              </a:spcBef>
              <a:spcAft>
                <a:spcPts val="0"/>
              </a:spcAft>
              <a:buClr>
                <a:schemeClr val="lt1"/>
              </a:buClr>
              <a:buSzPts val="3200"/>
              <a:buChar char="○"/>
              <a:defRPr sz="3200">
                <a:solidFill>
                  <a:schemeClr val="lt1"/>
                </a:solidFill>
              </a:defRPr>
            </a:lvl5pPr>
            <a:lvl6pPr marL="2743200" lvl="5" indent="-431800" algn="ctr" rtl="0">
              <a:spcBef>
                <a:spcPts val="600"/>
              </a:spcBef>
              <a:spcAft>
                <a:spcPts val="0"/>
              </a:spcAft>
              <a:buClr>
                <a:schemeClr val="lt1"/>
              </a:buClr>
              <a:buSzPts val="3200"/>
              <a:buChar char="■"/>
              <a:defRPr sz="3200">
                <a:solidFill>
                  <a:schemeClr val="lt1"/>
                </a:solidFill>
              </a:defRPr>
            </a:lvl6pPr>
            <a:lvl7pPr marL="3200400" lvl="6" indent="-431800" algn="ctr" rtl="0">
              <a:spcBef>
                <a:spcPts val="600"/>
              </a:spcBef>
              <a:spcAft>
                <a:spcPts val="0"/>
              </a:spcAft>
              <a:buClr>
                <a:schemeClr val="lt1"/>
              </a:buClr>
              <a:buSzPts val="3200"/>
              <a:buChar char="●"/>
              <a:defRPr sz="3200">
                <a:solidFill>
                  <a:schemeClr val="lt1"/>
                </a:solidFill>
              </a:defRPr>
            </a:lvl7pPr>
            <a:lvl8pPr marL="3657600" lvl="7" indent="-431800" algn="ctr" rtl="0">
              <a:spcBef>
                <a:spcPts val="600"/>
              </a:spcBef>
              <a:spcAft>
                <a:spcPts val="0"/>
              </a:spcAft>
              <a:buClr>
                <a:schemeClr val="lt1"/>
              </a:buClr>
              <a:buSzPts val="3200"/>
              <a:buChar char="○"/>
              <a:defRPr sz="3200">
                <a:solidFill>
                  <a:schemeClr val="lt1"/>
                </a:solidFill>
              </a:defRPr>
            </a:lvl8pPr>
            <a:lvl9pPr marL="4114800" lvl="8" indent="-431800" algn="ctr" rtl="0">
              <a:spcBef>
                <a:spcPts val="600"/>
              </a:spcBef>
              <a:spcAft>
                <a:spcPts val="600"/>
              </a:spcAft>
              <a:buClr>
                <a:schemeClr val="lt1"/>
              </a:buClr>
              <a:buSzPts val="3200"/>
              <a:buChar char="■"/>
              <a:defRPr sz="3200">
                <a:solidFill>
                  <a:schemeClr val="lt1"/>
                </a:solidFill>
              </a:defRPr>
            </a:lvl9pPr>
          </a:lstStyle>
          <a:p>
            <a:endParaRPr/>
          </a:p>
        </p:txBody>
      </p:sp>
      <p:sp>
        <p:nvSpPr>
          <p:cNvPr id="63" name="Google Shape;63;p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64" name="Google Shape;64;p4"/>
          <p:cNvGrpSpPr/>
          <p:nvPr/>
        </p:nvGrpSpPr>
        <p:grpSpPr>
          <a:xfrm>
            <a:off x="4282319" y="-4"/>
            <a:ext cx="579363" cy="1204159"/>
            <a:chOff x="3895357" y="418479"/>
            <a:chExt cx="264900" cy="550573"/>
          </a:xfrm>
        </p:grpSpPr>
        <p:sp>
          <p:nvSpPr>
            <p:cNvPr id="65" name="Google Shape;65;p4"/>
            <p:cNvSpPr/>
            <p:nvPr/>
          </p:nvSpPr>
          <p:spPr>
            <a:xfrm rot="5400000">
              <a:off x="3869830" y="445029"/>
              <a:ext cx="315900" cy="2628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rot="-5400000">
              <a:off x="3874807" y="683602"/>
              <a:ext cx="306000" cy="264900"/>
            </a:xfrm>
            <a:prstGeom prst="hexagon">
              <a:avLst>
                <a:gd name="adj" fmla="val 25000"/>
                <a:gd name="vf" fmla="val 115470"/>
              </a:avLst>
            </a:prstGeom>
            <a:gradFill>
              <a:gsLst>
                <a:gs pos="0">
                  <a:schemeClr val="accent1"/>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4"/>
          <p:cNvSpPr txBox="1"/>
          <p:nvPr/>
        </p:nvSpPr>
        <p:spPr>
          <a:xfrm>
            <a:off x="3593400" y="476575"/>
            <a:ext cx="1957200" cy="653700"/>
          </a:xfrm>
          <a:prstGeom prst="rect">
            <a:avLst/>
          </a:prstGeom>
          <a:noFill/>
          <a:ln>
            <a:noFill/>
          </a:ln>
          <a:effectLst>
            <a:outerShdw blurRad="114300" dist="19050" dir="5400000" algn="bl" rotWithShape="0">
              <a:schemeClr val="lt1">
                <a:alpha val="50000"/>
              </a:schemeClr>
            </a:outerShdw>
          </a:effectLst>
        </p:spPr>
        <p:txBody>
          <a:bodyPr spcFirstLastPara="1" wrap="square" lIns="0" tIns="0" rIns="0" bIns="0" anchor="t" anchorCtr="0">
            <a:noAutofit/>
          </a:bodyPr>
          <a:lstStyle/>
          <a:p>
            <a:pPr marL="0" lvl="0" indent="0" algn="ctr" rtl="0">
              <a:spcBef>
                <a:spcPts val="0"/>
              </a:spcBef>
              <a:spcAft>
                <a:spcPts val="0"/>
              </a:spcAft>
              <a:buNone/>
            </a:pPr>
            <a:r>
              <a:rPr lang="en" sz="8600">
                <a:solidFill>
                  <a:schemeClr val="dk1"/>
                </a:solidFill>
              </a:rPr>
              <a:t>“</a:t>
            </a:r>
            <a:endParaRPr sz="8600">
              <a:solidFill>
                <a:schemeClr val="dk1"/>
              </a:solidFill>
            </a:endParaRPr>
          </a:p>
        </p:txBody>
      </p:sp>
    </p:spTree>
    <p:extLst>
      <p:ext uri="{BB962C8B-B14F-4D97-AF65-F5344CB8AC3E}">
        <p14:creationId xmlns:p14="http://schemas.microsoft.com/office/powerpoint/2010/main" val="149408103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1pPr>
            <a:lvl2pPr lvl="1"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2pPr>
            <a:lvl3pPr lvl="2"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3pPr>
            <a:lvl4pPr lvl="3"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4pPr>
            <a:lvl5pPr lvl="4"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5pPr>
            <a:lvl6pPr lvl="5"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6pPr>
            <a:lvl7pPr lvl="6"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7pPr>
            <a:lvl8pPr lvl="7"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8pPr>
            <a:lvl9pPr lvl="8"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a:buChar char="⬥"/>
              <a:defRPr sz="2400">
                <a:solidFill>
                  <a:schemeClr val="dk1"/>
                </a:solidFill>
                <a:latin typeface="Inria Sans"/>
                <a:ea typeface="Inria Sans"/>
                <a:cs typeface="Inria Sans"/>
                <a:sym typeface="Inria Sans"/>
              </a:defRPr>
            </a:lvl1pPr>
            <a:lvl2pPr marL="914400" lvl="1" indent="-342900" rtl="0">
              <a:spcBef>
                <a:spcPts val="600"/>
              </a:spcBef>
              <a:spcAft>
                <a:spcPts val="0"/>
              </a:spcAft>
              <a:buClr>
                <a:schemeClr val="accent3"/>
              </a:buClr>
              <a:buSzPts val="1800"/>
              <a:buFont typeface="Inria Sans"/>
              <a:buChar char="⬦"/>
              <a:defRPr sz="2400">
                <a:solidFill>
                  <a:schemeClr val="dk1"/>
                </a:solidFill>
                <a:latin typeface="Inria Sans"/>
                <a:ea typeface="Inria Sans"/>
                <a:cs typeface="Inria Sans"/>
                <a:sym typeface="Inria Sans"/>
              </a:defRPr>
            </a:lvl2pPr>
            <a:lvl3pPr marL="1371600" lvl="2" indent="-381000" rtl="0">
              <a:spcBef>
                <a:spcPts val="600"/>
              </a:spcBef>
              <a:spcAft>
                <a:spcPts val="0"/>
              </a:spcAft>
              <a:buClr>
                <a:schemeClr val="accent2"/>
              </a:buClr>
              <a:buSzPts val="2400"/>
              <a:buFont typeface="Inria Sans"/>
              <a:buChar char="⬩"/>
              <a:defRPr sz="2400">
                <a:solidFill>
                  <a:schemeClr val="dk1"/>
                </a:solidFill>
                <a:latin typeface="Inria Sans"/>
                <a:ea typeface="Inria Sans"/>
                <a:cs typeface="Inria Sans"/>
                <a:sym typeface="Inria Sans"/>
              </a:defRPr>
            </a:lvl3pPr>
            <a:lvl4pPr marL="1828800" lvl="3"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4pPr>
            <a:lvl5pPr marL="2286000" lvl="4"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5pPr>
            <a:lvl6pPr marL="2743200" lvl="5"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6pPr>
            <a:lvl7pPr marL="3200400" lvl="6"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7pPr>
            <a:lvl8pPr marL="3657600" lvl="7"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8pPr>
            <a:lvl9pPr marL="4114800" lvl="8" indent="-381000" rtl="0">
              <a:spcBef>
                <a:spcPts val="600"/>
              </a:spcBef>
              <a:spcAft>
                <a:spcPts val="600"/>
              </a:spcAft>
              <a:buClr>
                <a:schemeClr val="dk1"/>
              </a:buClr>
              <a:buSzPts val="2400"/>
              <a:buFont typeface="Inria Sans"/>
              <a:buChar char="■"/>
              <a:defRPr sz="2400">
                <a:solidFill>
                  <a:schemeClr val="dk1"/>
                </a:solidFill>
                <a:latin typeface="Inria Sans"/>
                <a:ea typeface="Inria Sans"/>
                <a:cs typeface="Inria Sans"/>
                <a:sym typeface="Inria Sans"/>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60" r:id="rId4"/>
    <p:sldLayoutId id="2147483661"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8" Type="http://schemas.microsoft.com/office/2007/relationships/hdphoto" Target="../media/hdphoto6.wdp"/><Relationship Id="rId3" Type="http://schemas.microsoft.com/office/2007/relationships/hdphoto" Target="../media/hdphoto4.wdp"/><Relationship Id="rId7" Type="http://schemas.openxmlformats.org/officeDocument/2006/relationships/image" Target="../media/image32.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1.png"/><Relationship Id="rId5" Type="http://schemas.microsoft.com/office/2007/relationships/hdphoto" Target="../media/hdphoto5.wdp"/><Relationship Id="rId10" Type="http://schemas.microsoft.com/office/2007/relationships/hdphoto" Target="../media/hdphoto7.wdp"/><Relationship Id="rId4" Type="http://schemas.openxmlformats.org/officeDocument/2006/relationships/image" Target="../media/image30.png"/><Relationship Id="rId9"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1676400" y="2038350"/>
            <a:ext cx="6405675" cy="2133600"/>
          </a:xfrm>
          <a:prstGeom prst="rect">
            <a:avLst/>
          </a:prstGeom>
        </p:spPr>
        <p:txBody>
          <a:bodyPr spcFirstLastPara="1" wrap="square" lIns="0" tIns="0" rIns="0" bIns="0" anchor="ctr" anchorCtr="0">
            <a:noAutofit/>
          </a:bodyPr>
          <a:lstStyle/>
          <a:p>
            <a:r>
              <a:rPr lang="en-US" sz="5000" dirty="0" smtClean="0">
                <a:latin typeface="Times New Roman" panose="02020603050405020304" pitchFamily="18" charset="0"/>
                <a:cs typeface="Times New Roman" panose="02020603050405020304" pitchFamily="18" charset="0"/>
              </a:rPr>
              <a:t/>
            </a:r>
            <a:br>
              <a:rPr lang="en-US" sz="5000" dirty="0" smtClean="0">
                <a:latin typeface="Times New Roman" panose="02020603050405020304" pitchFamily="18" charset="0"/>
                <a:cs typeface="Times New Roman" panose="02020603050405020304" pitchFamily="18" charset="0"/>
              </a:rPr>
            </a:br>
            <a:r>
              <a:rPr lang="en-US" sz="5000" dirty="0" smtClean="0">
                <a:latin typeface="Times New Roman" panose="02020603050405020304" pitchFamily="18" charset="0"/>
                <a:cs typeface="Times New Roman" panose="02020603050405020304" pitchFamily="18" charset="0"/>
              </a:rPr>
              <a:t/>
            </a:r>
            <a:br>
              <a:rPr lang="en-US" sz="5000" dirty="0" smtClean="0">
                <a:latin typeface="Times New Roman" panose="02020603050405020304" pitchFamily="18" charset="0"/>
                <a:cs typeface="Times New Roman" panose="02020603050405020304" pitchFamily="18" charset="0"/>
              </a:rPr>
            </a:br>
            <a:r>
              <a:rPr lang="en-US" sz="4000" dirty="0" err="1" smtClean="0">
                <a:latin typeface="Times New Roman" panose="02020603050405020304" pitchFamily="18" charset="0"/>
                <a:cs typeface="Times New Roman" panose="02020603050405020304" pitchFamily="18" charset="0"/>
              </a:rPr>
              <a:t>Nhóm</a:t>
            </a:r>
            <a:r>
              <a:rPr lang="en-US" sz="4000" dirty="0" smtClean="0">
                <a:latin typeface="Times New Roman" panose="02020603050405020304" pitchFamily="18" charset="0"/>
                <a:cs typeface="Times New Roman" panose="02020603050405020304" pitchFamily="18" charset="0"/>
              </a:rPr>
              <a:t> 9:</a:t>
            </a:r>
            <a:br>
              <a:rPr lang="en-US" sz="4000" dirty="0" smtClean="0">
                <a:latin typeface="Times New Roman" panose="02020603050405020304" pitchFamily="18" charset="0"/>
                <a:cs typeface="Times New Roman" panose="02020603050405020304" pitchFamily="18" charset="0"/>
              </a:rPr>
            </a:br>
            <a:r>
              <a:rPr lang="en-US" sz="5000" b="1" dirty="0">
                <a:solidFill>
                  <a:schemeClr val="accent4"/>
                </a:solidFill>
                <a:latin typeface="Times New Roman" panose="02020603050405020304" pitchFamily="18" charset="0"/>
                <a:cs typeface="Times New Roman" panose="02020603050405020304" pitchFamily="18" charset="0"/>
              </a:rPr>
              <a:t>Brute Force</a:t>
            </a:r>
            <a:r>
              <a:rPr lang="en-US" sz="5000" dirty="0" smtClean="0">
                <a:latin typeface="Times New Roman" panose="02020603050405020304" pitchFamily="18" charset="0"/>
                <a:cs typeface="Times New Roman" panose="02020603050405020304" pitchFamily="18" charset="0"/>
              </a:rPr>
              <a:t/>
            </a:r>
            <a:br>
              <a:rPr lang="en-US" sz="5000" dirty="0" smtClean="0">
                <a:latin typeface="Times New Roman" panose="02020603050405020304" pitchFamily="18" charset="0"/>
                <a:cs typeface="Times New Roman" panose="02020603050405020304" pitchFamily="18" charset="0"/>
              </a:rPr>
            </a:br>
            <a:r>
              <a:rPr lang="en-US" sz="5000" b="1" dirty="0" err="1">
                <a:solidFill>
                  <a:schemeClr val="accent4"/>
                </a:solidFill>
                <a:latin typeface="Times New Roman" panose="02020603050405020304" pitchFamily="18" charset="0"/>
                <a:cs typeface="Times New Roman" panose="02020603050405020304" pitchFamily="18" charset="0"/>
              </a:rPr>
              <a:t>C</a:t>
            </a:r>
            <a:r>
              <a:rPr lang="en-US" sz="5000" b="1" dirty="0" err="1" smtClean="0">
                <a:solidFill>
                  <a:schemeClr val="accent4"/>
                </a:solidFill>
                <a:latin typeface="Times New Roman" panose="02020603050405020304" pitchFamily="18" charset="0"/>
                <a:cs typeface="Times New Roman" panose="02020603050405020304" pitchFamily="18" charset="0"/>
              </a:rPr>
              <a:t>hiến</a:t>
            </a:r>
            <a:r>
              <a:rPr lang="en-US" sz="5000" b="1" dirty="0" smtClean="0">
                <a:solidFill>
                  <a:schemeClr val="accent4"/>
                </a:solidFill>
                <a:latin typeface="Times New Roman" panose="02020603050405020304" pitchFamily="18" charset="0"/>
                <a:cs typeface="Times New Roman" panose="02020603050405020304" pitchFamily="18" charset="0"/>
              </a:rPr>
              <a:t> </a:t>
            </a:r>
            <a:r>
              <a:rPr lang="en-US" sz="5000" b="1" dirty="0" err="1" smtClean="0">
                <a:solidFill>
                  <a:schemeClr val="accent4"/>
                </a:solidFill>
                <a:latin typeface="Times New Roman" panose="02020603050405020304" pitchFamily="18" charset="0"/>
                <a:cs typeface="Times New Roman" panose="02020603050405020304" pitchFamily="18" charset="0"/>
              </a:rPr>
              <a:t>lược</a:t>
            </a:r>
            <a:r>
              <a:rPr lang="en-US" sz="5000" b="1" dirty="0" smtClean="0">
                <a:solidFill>
                  <a:schemeClr val="accent4"/>
                </a:solidFill>
                <a:latin typeface="Times New Roman" panose="02020603050405020304" pitchFamily="18" charset="0"/>
                <a:cs typeface="Times New Roman" panose="02020603050405020304" pitchFamily="18" charset="0"/>
              </a:rPr>
              <a:t> </a:t>
            </a:r>
            <a:r>
              <a:rPr lang="en-US" sz="5000" b="1" dirty="0" err="1" smtClean="0">
                <a:solidFill>
                  <a:schemeClr val="accent4"/>
                </a:solidFill>
                <a:latin typeface="Times New Roman" panose="02020603050405020304" pitchFamily="18" charset="0"/>
                <a:cs typeface="Times New Roman" panose="02020603050405020304" pitchFamily="18" charset="0"/>
              </a:rPr>
              <a:t>vét</a:t>
            </a:r>
            <a:r>
              <a:rPr lang="en-US" sz="5000" b="1" dirty="0" smtClean="0">
                <a:solidFill>
                  <a:schemeClr val="accent4"/>
                </a:solidFill>
                <a:latin typeface="Times New Roman" panose="02020603050405020304" pitchFamily="18" charset="0"/>
                <a:cs typeface="Times New Roman" panose="02020603050405020304" pitchFamily="18" charset="0"/>
              </a:rPr>
              <a:t> </a:t>
            </a:r>
            <a:r>
              <a:rPr lang="en-US" sz="5000" b="1" dirty="0" err="1" smtClean="0">
                <a:solidFill>
                  <a:schemeClr val="accent4"/>
                </a:solidFill>
                <a:latin typeface="Times New Roman" panose="02020603050405020304" pitchFamily="18" charset="0"/>
                <a:cs typeface="Times New Roman" panose="02020603050405020304" pitchFamily="18" charset="0"/>
              </a:rPr>
              <a:t>cạn</a:t>
            </a:r>
            <a:r>
              <a:rPr lang="en-US" sz="5000" b="1" dirty="0" smtClean="0">
                <a:solidFill>
                  <a:schemeClr val="accent4"/>
                </a:solidFill>
                <a:latin typeface="Times New Roman" panose="02020603050405020304" pitchFamily="18" charset="0"/>
                <a:cs typeface="Times New Roman" panose="02020603050405020304" pitchFamily="18" charset="0"/>
              </a:rPr>
              <a:t/>
            </a:r>
            <a:br>
              <a:rPr lang="en-US" sz="5000" b="1" dirty="0" smtClean="0">
                <a:solidFill>
                  <a:schemeClr val="accent4"/>
                </a:solidFill>
                <a:latin typeface="Times New Roman" panose="02020603050405020304" pitchFamily="18" charset="0"/>
                <a:cs typeface="Times New Roman" panose="02020603050405020304" pitchFamily="18" charset="0"/>
              </a:rPr>
            </a:br>
            <a:r>
              <a:rPr lang="en-US" sz="5000" b="1" dirty="0" smtClean="0">
                <a:solidFill>
                  <a:schemeClr val="accent4"/>
                </a:solidFill>
                <a:latin typeface="Times New Roman" panose="02020603050405020304" pitchFamily="18" charset="0"/>
                <a:cs typeface="Times New Roman" panose="02020603050405020304" pitchFamily="18" charset="0"/>
              </a:rPr>
              <a:t/>
            </a:r>
            <a:br>
              <a:rPr lang="en-US" sz="5000" b="1" dirty="0" smtClean="0">
                <a:solidFill>
                  <a:schemeClr val="accent4"/>
                </a:solidFill>
                <a:latin typeface="Times New Roman" panose="02020603050405020304" pitchFamily="18" charset="0"/>
                <a:cs typeface="Times New Roman" panose="02020603050405020304" pitchFamily="18" charset="0"/>
              </a:rPr>
            </a:br>
            <a:r>
              <a:rPr lang="en-US" sz="5000" b="1" dirty="0" smtClean="0">
                <a:solidFill>
                  <a:schemeClr val="accent4"/>
                </a:solidFill>
                <a:latin typeface="Times New Roman" panose="02020603050405020304" pitchFamily="18" charset="0"/>
                <a:cs typeface="Times New Roman" panose="02020603050405020304" pitchFamily="18" charset="0"/>
              </a:rPr>
              <a:t/>
            </a:r>
            <a:br>
              <a:rPr lang="en-US" sz="5000" b="1" dirty="0" smtClean="0">
                <a:solidFill>
                  <a:schemeClr val="accent4"/>
                </a:solidFill>
                <a:latin typeface="Times New Roman" panose="02020603050405020304" pitchFamily="18" charset="0"/>
                <a:cs typeface="Times New Roman" panose="02020603050405020304" pitchFamily="18" charset="0"/>
              </a:rPr>
            </a:b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ackgroundRemoval t="9882" b="89796" l="4545" r="95455"/>
                    </a14:imgEffect>
                  </a14:imgLayer>
                </a14:imgProps>
              </a:ext>
              <a:ext uri="{28A0092B-C50C-407E-A947-70E740481C1C}">
                <a14:useLocalDpi xmlns:a14="http://schemas.microsoft.com/office/drawing/2010/main" val="0"/>
              </a:ext>
            </a:extLst>
          </a:blip>
          <a:stretch>
            <a:fillRect/>
          </a:stretch>
        </p:blipFill>
        <p:spPr>
          <a:xfrm>
            <a:off x="523240" y="2038350"/>
            <a:ext cx="990600" cy="1042670"/>
          </a:xfrm>
          <a:prstGeom prst="rect">
            <a:avLst/>
          </a:prstGeom>
        </p:spPr>
      </p:pic>
      <p:pic>
        <p:nvPicPr>
          <p:cNvPr id="4" name="Google Shape;223;p14"/>
          <p:cNvPicPr preferRelativeResize="0"/>
          <p:nvPr/>
        </p:nvPicPr>
        <p:blipFill>
          <a:blip r:embed="rId5">
            <a:extLst>
              <a:ext uri="{28A0092B-C50C-407E-A947-70E740481C1C}">
                <a14:useLocalDpi xmlns:a14="http://schemas.microsoft.com/office/drawing/2010/main" val="0"/>
              </a:ext>
            </a:extLst>
          </a:blip>
          <a:stretch>
            <a:fillRect/>
          </a:stretch>
        </p:blipFill>
        <p:spPr>
          <a:xfrm rot="1500000">
            <a:off x="6413484" y="374124"/>
            <a:ext cx="2278630" cy="2291997"/>
          </a:xfrm>
          <a:prstGeom prst="hexagon">
            <a:avLst>
              <a:gd name="adj" fmla="val 25093"/>
              <a:gd name="vf" fmla="val 115470"/>
            </a:avLst>
          </a:prstGeom>
          <a:noFill/>
          <a:ln w="76200" cap="flat" cmpd="sng">
            <a:solidFill>
              <a:schemeClr val="accent4"/>
            </a:solidFill>
            <a:prstDash val="solid"/>
            <a:miter lim="8000"/>
            <a:headEnd type="none" w="sm" len="sm"/>
            <a:tailEnd type="none" w="sm" len="sm"/>
          </a:ln>
          <a:effectLst>
            <a:outerShdw blurRad="357188" dist="76200" dir="5400000" algn="bl" rotWithShape="0">
              <a:schemeClr val="lt1">
                <a:alpha val="50000"/>
              </a:scheme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err="1" smtClean="0"/>
              <a:t>Bài</a:t>
            </a:r>
            <a:r>
              <a:rPr lang="en-US" dirty="0" smtClean="0"/>
              <a:t> </a:t>
            </a:r>
            <a:r>
              <a:rPr lang="en-US" dirty="0" err="1" smtClean="0"/>
              <a:t>toán</a:t>
            </a:r>
            <a:r>
              <a:rPr lang="en-US" dirty="0" smtClean="0"/>
              <a:t> </a:t>
            </a:r>
            <a:r>
              <a:rPr lang="en-US" dirty="0" err="1" smtClean="0"/>
              <a:t>sắp</a:t>
            </a:r>
            <a:r>
              <a:rPr lang="en-US" dirty="0" smtClean="0"/>
              <a:t> </a:t>
            </a:r>
            <a:r>
              <a:rPr lang="en-US" dirty="0" err="1" smtClean="0"/>
              <a:t>xếp</a:t>
            </a:r>
            <a:r>
              <a:rPr lang="en-US" dirty="0" smtClean="0"/>
              <a:t> </a:t>
            </a:r>
            <a:endParaRPr dirty="0"/>
          </a:p>
        </p:txBody>
      </p:sp>
      <p:sp>
        <p:nvSpPr>
          <p:cNvPr id="242" name="Google Shape;242;p17"/>
          <p:cNvSpPr txBox="1">
            <a:spLocks noGrp="1"/>
          </p:cNvSpPr>
          <p:nvPr>
            <p:ph type="body" idx="1"/>
          </p:nvPr>
        </p:nvSpPr>
        <p:spPr>
          <a:xfrm>
            <a:off x="1219200" y="1352550"/>
            <a:ext cx="6934200" cy="3276600"/>
          </a:xfrm>
          <a:prstGeom prst="rect">
            <a:avLst/>
          </a:prstGeom>
        </p:spPr>
        <p:txBody>
          <a:bodyPr spcFirstLastPara="1" wrap="square" lIns="0" tIns="0" rIns="0" bIns="0" anchor="t" anchorCtr="0">
            <a:noAutofit/>
          </a:bodyPr>
          <a:lstStyle/>
          <a:p>
            <a:pPr>
              <a:buFont typeface="Wingdings" panose="05000000000000000000" pitchFamily="2" charset="2"/>
              <a:buChar char="§"/>
            </a:pPr>
            <a:r>
              <a:rPr lang="en" dirty="0" smtClean="0"/>
              <a:t>Ứng dụng chiến lược vét cạn để giải quyết bài toán sắp xếp sau:</a:t>
            </a:r>
            <a:r>
              <a:rPr lang="en-US" dirty="0" err="1" smtClean="0"/>
              <a:t>cho</a:t>
            </a:r>
            <a:r>
              <a:rPr lang="en-US" dirty="0" smtClean="0"/>
              <a:t> </a:t>
            </a:r>
            <a:r>
              <a:rPr lang="en-US" dirty="0" err="1"/>
              <a:t>một</a:t>
            </a:r>
            <a:r>
              <a:rPr lang="en-US" dirty="0"/>
              <a:t> </a:t>
            </a:r>
            <a:r>
              <a:rPr lang="en-US" dirty="0" err="1" smtClean="0"/>
              <a:t>mảng</a:t>
            </a:r>
            <a:r>
              <a:rPr lang="en-US" dirty="0" smtClean="0"/>
              <a:t> </a:t>
            </a:r>
            <a:r>
              <a:rPr lang="en-US" dirty="0" err="1" smtClean="0"/>
              <a:t>gồm</a:t>
            </a:r>
            <a:r>
              <a:rPr lang="en-US" dirty="0" smtClean="0"/>
              <a:t> </a:t>
            </a:r>
            <a:r>
              <a:rPr lang="en-US" dirty="0"/>
              <a:t>n </a:t>
            </a:r>
            <a:r>
              <a:rPr lang="en-US" dirty="0" err="1"/>
              <a:t>phần</a:t>
            </a:r>
            <a:r>
              <a:rPr lang="en-US" dirty="0"/>
              <a:t> </a:t>
            </a:r>
            <a:r>
              <a:rPr lang="en-US" dirty="0" err="1"/>
              <a:t>tử</a:t>
            </a:r>
            <a:r>
              <a:rPr lang="en-US" dirty="0"/>
              <a:t> (</a:t>
            </a:r>
            <a:r>
              <a:rPr lang="en-US" dirty="0" err="1"/>
              <a:t>số</a:t>
            </a:r>
            <a:r>
              <a:rPr lang="en-US" dirty="0"/>
              <a:t>, </a:t>
            </a:r>
            <a:r>
              <a:rPr lang="en-US" dirty="0" err="1"/>
              <a:t>chữ</a:t>
            </a:r>
            <a:r>
              <a:rPr lang="en-US" dirty="0"/>
              <a:t> </a:t>
            </a:r>
            <a:r>
              <a:rPr lang="en-US" dirty="0" err="1"/>
              <a:t>cái</a:t>
            </a:r>
            <a:r>
              <a:rPr lang="en-US" dirty="0"/>
              <a:t>, </a:t>
            </a:r>
            <a:r>
              <a:rPr lang="en-US" dirty="0" err="1"/>
              <a:t>chuỗi</a:t>
            </a:r>
            <a:r>
              <a:rPr lang="en-US" dirty="0"/>
              <a:t> </a:t>
            </a:r>
            <a:r>
              <a:rPr lang="en-US" dirty="0" err="1"/>
              <a:t>ký</a:t>
            </a:r>
            <a:r>
              <a:rPr lang="en-US" dirty="0"/>
              <a:t> </a:t>
            </a:r>
            <a:r>
              <a:rPr lang="en-US" dirty="0" err="1" smtClean="0"/>
              <a:t>tự</a:t>
            </a:r>
            <a:r>
              <a:rPr lang="en-US" dirty="0" smtClean="0"/>
              <a:t>...) </a:t>
            </a:r>
            <a:r>
              <a:rPr lang="en-US" dirty="0" err="1"/>
              <a:t>sắp</a:t>
            </a:r>
            <a:r>
              <a:rPr lang="en-US" dirty="0"/>
              <a:t> </a:t>
            </a:r>
            <a:r>
              <a:rPr lang="en-US" dirty="0" err="1"/>
              <a:t>xếp</a:t>
            </a:r>
            <a:r>
              <a:rPr lang="en-US" dirty="0"/>
              <a:t> </a:t>
            </a:r>
            <a:r>
              <a:rPr lang="en-US" dirty="0" err="1"/>
              <a:t>chúng</a:t>
            </a:r>
            <a:r>
              <a:rPr lang="en-US" dirty="0"/>
              <a:t> </a:t>
            </a:r>
            <a:r>
              <a:rPr lang="en-US" dirty="0" err="1"/>
              <a:t>theo</a:t>
            </a:r>
            <a:r>
              <a:rPr lang="en-US" dirty="0"/>
              <a:t> </a:t>
            </a:r>
            <a:r>
              <a:rPr lang="en-US" dirty="0" err="1"/>
              <a:t>thứ</a:t>
            </a:r>
            <a:r>
              <a:rPr lang="en-US" dirty="0"/>
              <a:t> </a:t>
            </a:r>
            <a:r>
              <a:rPr lang="en-US" dirty="0" err="1"/>
              <a:t>tự</a:t>
            </a:r>
            <a:r>
              <a:rPr lang="en-US" dirty="0"/>
              <a:t> </a:t>
            </a:r>
            <a:r>
              <a:rPr lang="en-US" dirty="0" err="1"/>
              <a:t>tăng</a:t>
            </a:r>
            <a:r>
              <a:rPr lang="en-US" dirty="0"/>
              <a:t> </a:t>
            </a:r>
            <a:r>
              <a:rPr lang="en-US" dirty="0" err="1"/>
              <a:t>dần</a:t>
            </a:r>
            <a:r>
              <a:rPr lang="en-US" dirty="0"/>
              <a:t> </a:t>
            </a:r>
          </a:p>
          <a:p>
            <a:pPr lvl="0" algn="l" rtl="0">
              <a:spcBef>
                <a:spcPts val="0"/>
              </a:spcBef>
              <a:spcAft>
                <a:spcPts val="0"/>
              </a:spcAft>
              <a:buSzPts val="1800"/>
              <a:buFont typeface="Wingdings" panose="05000000000000000000" pitchFamily="2" charset="2"/>
              <a:buChar char="§"/>
            </a:pPr>
            <a:endParaRPr lang="en" dirty="0" smtClean="0"/>
          </a:p>
          <a:p>
            <a:pPr marL="571500" lvl="0" indent="-457200">
              <a:buFont typeface="+mj-lt"/>
              <a:buAutoNum type="arabicPeriod"/>
            </a:pPr>
            <a:endParaRPr lang="en-US" dirty="0" smtClean="0"/>
          </a:p>
          <a:p>
            <a:pPr marL="571500" lvl="0" indent="-457200">
              <a:buFont typeface="+mj-lt"/>
              <a:buAutoNum type="arabicPeriod"/>
            </a:pPr>
            <a:r>
              <a:rPr lang="en-US" dirty="0" smtClean="0"/>
              <a:t>Selection sort:</a:t>
            </a:r>
            <a:r>
              <a:rPr lang="en-US" dirty="0"/>
              <a:t> </a:t>
            </a:r>
            <a:r>
              <a:rPr lang="en-US" dirty="0" err="1"/>
              <a:t>Thuật</a:t>
            </a:r>
            <a:r>
              <a:rPr lang="en-US" dirty="0"/>
              <a:t> </a:t>
            </a:r>
            <a:r>
              <a:rPr lang="en-US" dirty="0" err="1"/>
              <a:t>toán</a:t>
            </a:r>
            <a:r>
              <a:rPr lang="en-US" dirty="0"/>
              <a:t> </a:t>
            </a:r>
            <a:r>
              <a:rPr lang="en-US" dirty="0" err="1"/>
              <a:t>sắp</a:t>
            </a:r>
            <a:r>
              <a:rPr lang="en-US" dirty="0"/>
              <a:t> </a:t>
            </a:r>
            <a:r>
              <a:rPr lang="en-US" dirty="0" err="1"/>
              <a:t>xếp</a:t>
            </a:r>
            <a:r>
              <a:rPr lang="en-US" dirty="0"/>
              <a:t> </a:t>
            </a:r>
            <a:r>
              <a:rPr lang="en-US" dirty="0" err="1" smtClean="0"/>
              <a:t>chọn</a:t>
            </a:r>
            <a:endParaRPr lang="en-US" dirty="0" smtClean="0"/>
          </a:p>
          <a:p>
            <a:pPr marL="571500" lvl="0" indent="-457200">
              <a:buFont typeface="+mj-lt"/>
              <a:buAutoNum type="arabicPeriod"/>
            </a:pPr>
            <a:r>
              <a:rPr lang="en-US" dirty="0" smtClean="0"/>
              <a:t>Bubble sort: </a:t>
            </a:r>
            <a:r>
              <a:rPr lang="en-US" dirty="0" err="1" smtClean="0"/>
              <a:t>Thuật</a:t>
            </a:r>
            <a:r>
              <a:rPr lang="en-US" dirty="0" smtClean="0"/>
              <a:t> </a:t>
            </a:r>
            <a:r>
              <a:rPr lang="en-US" dirty="0" err="1" smtClean="0"/>
              <a:t>toán</a:t>
            </a:r>
            <a:r>
              <a:rPr lang="en-US" dirty="0" smtClean="0"/>
              <a:t> </a:t>
            </a:r>
            <a:r>
              <a:rPr lang="en-US" dirty="0" err="1" smtClean="0"/>
              <a:t>sắp</a:t>
            </a:r>
            <a:r>
              <a:rPr lang="en-US" dirty="0" smtClean="0"/>
              <a:t> </a:t>
            </a:r>
            <a:r>
              <a:rPr lang="en-US" dirty="0" err="1" smtClean="0"/>
              <a:t>xếp</a:t>
            </a:r>
            <a:r>
              <a:rPr lang="en-US" dirty="0" smtClean="0"/>
              <a:t> </a:t>
            </a:r>
            <a:r>
              <a:rPr lang="en-US" dirty="0" err="1" smtClean="0"/>
              <a:t>nổi</a:t>
            </a:r>
            <a:r>
              <a:rPr lang="en-US" dirty="0"/>
              <a:t> </a:t>
            </a:r>
            <a:r>
              <a:rPr lang="en-US" dirty="0" err="1" smtClean="0"/>
              <a:t>bọt</a:t>
            </a:r>
            <a:r>
              <a:rPr lang="en-US" dirty="0" smtClean="0"/>
              <a:t> </a:t>
            </a:r>
            <a:endParaRPr lang="en" dirty="0"/>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6" name="Oval 5"/>
          <p:cNvSpPr/>
          <p:nvPr/>
        </p:nvSpPr>
        <p:spPr>
          <a:xfrm>
            <a:off x="990600" y="3158583"/>
            <a:ext cx="6629400" cy="1676400"/>
          </a:xfrm>
          <a:prstGeom prst="ellipse">
            <a:avLst/>
          </a:prstGeom>
          <a:noFill/>
          <a:ln>
            <a:solidFill>
              <a:schemeClr val="accent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Up Arrow 6"/>
          <p:cNvSpPr/>
          <p:nvPr/>
        </p:nvSpPr>
        <p:spPr>
          <a:xfrm>
            <a:off x="4191000" y="2724149"/>
            <a:ext cx="381000" cy="43443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2119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t>SELECTION SORT</a:t>
            </a:r>
            <a:endParaRPr dirty="0"/>
          </a:p>
        </p:txBody>
      </p:sp>
      <p:sp>
        <p:nvSpPr>
          <p:cNvPr id="477" name="Google Shape;477;p3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245108"/>
            <a:ext cx="4356847" cy="2743200"/>
          </a:xfrm>
          <a:prstGeom prst="rect">
            <a:avLst/>
          </a:prstGeom>
          <a:ln w="76200">
            <a:solidFill>
              <a:schemeClr val="accent4"/>
            </a:solidFill>
          </a:ln>
        </p:spPr>
      </p:pic>
      <p:sp>
        <p:nvSpPr>
          <p:cNvPr id="7" name="Google Shape;242;p17"/>
          <p:cNvSpPr txBox="1">
            <a:spLocks/>
          </p:cNvSpPr>
          <p:nvPr/>
        </p:nvSpPr>
        <p:spPr>
          <a:xfrm>
            <a:off x="304800" y="1428750"/>
            <a:ext cx="4229100" cy="16002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24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2400" b="0" i="0" u="none" strike="noStrike" cap="none">
                <a:solidFill>
                  <a:schemeClr val="dk1"/>
                </a:solidFill>
                <a:latin typeface="Inria Sans"/>
                <a:ea typeface="Inria Sans"/>
                <a:cs typeface="Inria Sans"/>
                <a:sym typeface="Inria Sans"/>
              </a:defRPr>
            </a:lvl2pPr>
            <a:lvl3pPr marL="1371600" marR="0" lvl="2" indent="-381000" algn="l" rtl="0">
              <a:lnSpc>
                <a:spcPct val="100000"/>
              </a:lnSpc>
              <a:spcBef>
                <a:spcPts val="600"/>
              </a:spcBef>
              <a:spcAft>
                <a:spcPts val="0"/>
              </a:spcAft>
              <a:buClr>
                <a:schemeClr val="accent2"/>
              </a:buClr>
              <a:buSzPts val="2400"/>
              <a:buFont typeface="Inria Sans"/>
              <a:buChar char="⬩"/>
              <a:defRPr sz="2400" b="0" i="0" u="none" strike="noStrike" cap="none">
                <a:solidFill>
                  <a:schemeClr val="dk1"/>
                </a:solidFill>
                <a:latin typeface="Inria Sans"/>
                <a:ea typeface="Inria Sans"/>
                <a:cs typeface="Inria Sans"/>
                <a:sym typeface="Inria Sans"/>
              </a:defRPr>
            </a:lvl3pPr>
            <a:lvl4pPr marL="1828800" marR="0" lvl="3"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4pPr>
            <a:lvl5pPr marL="2286000" marR="0" lvl="4"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5pPr>
            <a:lvl6pPr marL="2743200" marR="0" lvl="5"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6pPr>
            <a:lvl7pPr marL="3200400" marR="0" lvl="6"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7pPr>
            <a:lvl8pPr marL="3657600" marR="0" lvl="7"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8pPr>
            <a:lvl9pPr marL="4114800" marR="0" lvl="8" indent="-381000" algn="l" rtl="0">
              <a:lnSpc>
                <a:spcPct val="100000"/>
              </a:lnSpc>
              <a:spcBef>
                <a:spcPts val="600"/>
              </a:spcBef>
              <a:spcAft>
                <a:spcPts val="60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9pPr>
          </a:lstStyle>
          <a:p>
            <a:r>
              <a:rPr lang="en-US" sz="2000" dirty="0" err="1"/>
              <a:t>Thuật</a:t>
            </a:r>
            <a:r>
              <a:rPr lang="en-US" sz="2000" dirty="0"/>
              <a:t> </a:t>
            </a:r>
            <a:r>
              <a:rPr lang="en-US" sz="2000" dirty="0" err="1"/>
              <a:t>toán</a:t>
            </a:r>
            <a:r>
              <a:rPr lang="en-US" sz="2000" dirty="0"/>
              <a:t> selection sort </a:t>
            </a:r>
            <a:r>
              <a:rPr lang="en-US" sz="2000" dirty="0" err="1"/>
              <a:t>sắp</a:t>
            </a:r>
            <a:r>
              <a:rPr lang="en-US" sz="2000" dirty="0"/>
              <a:t> </a:t>
            </a:r>
            <a:r>
              <a:rPr lang="en-US" sz="2000" dirty="0" err="1"/>
              <a:t>xếp</a:t>
            </a:r>
            <a:r>
              <a:rPr lang="en-US" sz="2000" dirty="0"/>
              <a:t> </a:t>
            </a:r>
            <a:r>
              <a:rPr lang="en-US" sz="2000" dirty="0" err="1"/>
              <a:t>một</a:t>
            </a:r>
            <a:r>
              <a:rPr lang="en-US" sz="2000" dirty="0"/>
              <a:t> </a:t>
            </a:r>
            <a:r>
              <a:rPr lang="en-US" sz="2000" dirty="0" err="1"/>
              <a:t>mảng</a:t>
            </a:r>
            <a:r>
              <a:rPr lang="en-US" sz="2000" dirty="0"/>
              <a:t> </a:t>
            </a:r>
            <a:r>
              <a:rPr lang="en-US" sz="2000" dirty="0" err="1"/>
              <a:t>bằng</a:t>
            </a:r>
            <a:r>
              <a:rPr lang="en-US" sz="2000" dirty="0"/>
              <a:t> </a:t>
            </a:r>
            <a:r>
              <a:rPr lang="en-US" sz="2000" dirty="0" err="1"/>
              <a:t>cách</a:t>
            </a:r>
            <a:r>
              <a:rPr lang="en-US" sz="2000" dirty="0"/>
              <a:t> </a:t>
            </a:r>
            <a:r>
              <a:rPr lang="en-US" sz="2000" dirty="0" err="1"/>
              <a:t>đi</a:t>
            </a:r>
            <a:r>
              <a:rPr lang="en-US" sz="2000" dirty="0"/>
              <a:t> </a:t>
            </a:r>
            <a:r>
              <a:rPr lang="en-US" sz="2000" dirty="0" err="1"/>
              <a:t>tìm</a:t>
            </a:r>
            <a:r>
              <a:rPr lang="en-US" sz="2000" dirty="0"/>
              <a:t> </a:t>
            </a:r>
            <a:r>
              <a:rPr lang="en-US" sz="2000" dirty="0" err="1"/>
              <a:t>phần</a:t>
            </a:r>
            <a:r>
              <a:rPr lang="en-US" sz="2000" dirty="0"/>
              <a:t> </a:t>
            </a:r>
            <a:r>
              <a:rPr lang="en-US" sz="2000" dirty="0" err="1"/>
              <a:t>tử</a:t>
            </a:r>
            <a:r>
              <a:rPr lang="en-US" sz="2000" dirty="0"/>
              <a:t> </a:t>
            </a:r>
            <a:r>
              <a:rPr lang="en-US" sz="2000" dirty="0" err="1"/>
              <a:t>có</a:t>
            </a:r>
            <a:r>
              <a:rPr lang="en-US" sz="2000" dirty="0"/>
              <a:t> </a:t>
            </a:r>
            <a:r>
              <a:rPr lang="en-US" sz="2000" dirty="0" err="1"/>
              <a:t>giá</a:t>
            </a:r>
            <a:r>
              <a:rPr lang="en-US" sz="2000" dirty="0"/>
              <a:t> </a:t>
            </a:r>
            <a:r>
              <a:rPr lang="en-US" sz="2000" dirty="0" err="1"/>
              <a:t>trị</a:t>
            </a:r>
            <a:r>
              <a:rPr lang="en-US" sz="2000" dirty="0"/>
              <a:t> </a:t>
            </a:r>
            <a:r>
              <a:rPr lang="en-US" sz="2000" dirty="0" err="1"/>
              <a:t>nhỏ</a:t>
            </a:r>
            <a:r>
              <a:rPr lang="en-US" sz="2000" dirty="0"/>
              <a:t> </a:t>
            </a:r>
            <a:r>
              <a:rPr lang="en-US" sz="2000" dirty="0" err="1"/>
              <a:t>nhất</a:t>
            </a:r>
            <a:r>
              <a:rPr lang="en-US" sz="2000" dirty="0"/>
              <a:t> </a:t>
            </a:r>
            <a:r>
              <a:rPr lang="en-US" sz="2000" dirty="0" err="1"/>
              <a:t>trong</a:t>
            </a:r>
            <a:r>
              <a:rPr lang="en-US" sz="2000" dirty="0"/>
              <a:t> </a:t>
            </a:r>
            <a:r>
              <a:rPr lang="en-US" sz="2000" dirty="0" err="1"/>
              <a:t>đoạn</a:t>
            </a:r>
            <a:r>
              <a:rPr lang="en-US" sz="2000" dirty="0"/>
              <a:t>  </a:t>
            </a:r>
            <a:r>
              <a:rPr lang="en-US" sz="2000" dirty="0" err="1"/>
              <a:t>chưa</a:t>
            </a:r>
            <a:r>
              <a:rPr lang="en-US" sz="2000" dirty="0"/>
              <a:t> </a:t>
            </a:r>
            <a:r>
              <a:rPr lang="en-US" sz="2000" dirty="0" err="1"/>
              <a:t>được</a:t>
            </a:r>
            <a:r>
              <a:rPr lang="en-US" sz="2000" dirty="0"/>
              <a:t> </a:t>
            </a:r>
            <a:r>
              <a:rPr lang="en-US" sz="2000" dirty="0" err="1"/>
              <a:t>sắp</a:t>
            </a:r>
            <a:r>
              <a:rPr lang="en-US" sz="2000" dirty="0"/>
              <a:t> </a:t>
            </a:r>
            <a:r>
              <a:rPr lang="en-US" sz="2000" dirty="0" err="1"/>
              <a:t>xếp</a:t>
            </a:r>
            <a:r>
              <a:rPr lang="en-US" sz="2000" dirty="0"/>
              <a:t> </a:t>
            </a:r>
            <a:r>
              <a:rPr lang="en-US" sz="2000" dirty="0" err="1"/>
              <a:t>và</a:t>
            </a:r>
            <a:r>
              <a:rPr lang="en-US" sz="2000" dirty="0"/>
              <a:t> </a:t>
            </a:r>
            <a:r>
              <a:rPr lang="en-US" sz="2000" dirty="0" err="1"/>
              <a:t>đổi</a:t>
            </a:r>
            <a:r>
              <a:rPr lang="en-US" sz="2000" dirty="0"/>
              <a:t> </a:t>
            </a:r>
            <a:r>
              <a:rPr lang="en-US" sz="2000" dirty="0" err="1"/>
              <a:t>cho</a:t>
            </a:r>
            <a:r>
              <a:rPr lang="en-US" sz="2000" dirty="0"/>
              <a:t> </a:t>
            </a:r>
            <a:r>
              <a:rPr lang="en-US" sz="2000" dirty="0" err="1"/>
              <a:t>phần</a:t>
            </a:r>
            <a:r>
              <a:rPr lang="en-US" sz="2000" dirty="0"/>
              <a:t> </a:t>
            </a:r>
            <a:r>
              <a:rPr lang="en-US" sz="2000" dirty="0" err="1"/>
              <a:t>tử</a:t>
            </a:r>
            <a:r>
              <a:rPr lang="en-US" sz="2000" dirty="0"/>
              <a:t> </a:t>
            </a:r>
            <a:r>
              <a:rPr lang="en-US" sz="2000" dirty="0" err="1"/>
              <a:t>nhỏ</a:t>
            </a:r>
            <a:r>
              <a:rPr lang="en-US" sz="2000" dirty="0"/>
              <a:t> </a:t>
            </a:r>
            <a:r>
              <a:rPr lang="en-US" sz="2000" dirty="0" err="1"/>
              <a:t>nhất</a:t>
            </a:r>
            <a:r>
              <a:rPr lang="en-US" sz="2000" dirty="0"/>
              <a:t> </a:t>
            </a:r>
            <a:r>
              <a:rPr lang="en-US" sz="2000" dirty="0" err="1"/>
              <a:t>đó</a:t>
            </a:r>
            <a:r>
              <a:rPr lang="en-US" sz="2000" dirty="0"/>
              <a:t> </a:t>
            </a:r>
            <a:r>
              <a:rPr lang="en-US" sz="2000" dirty="0" err="1"/>
              <a:t>với</a:t>
            </a:r>
            <a:r>
              <a:rPr lang="en-US" sz="2000" dirty="0"/>
              <a:t> </a:t>
            </a:r>
            <a:r>
              <a:rPr lang="en-US" sz="2000" dirty="0" err="1"/>
              <a:t>phần</a:t>
            </a:r>
            <a:r>
              <a:rPr lang="en-US" sz="2000" dirty="0"/>
              <a:t> </a:t>
            </a:r>
            <a:r>
              <a:rPr lang="en-US" sz="2000" dirty="0" err="1"/>
              <a:t>tử</a:t>
            </a:r>
            <a:r>
              <a:rPr lang="en-US" sz="2000" dirty="0"/>
              <a:t> ở </a:t>
            </a:r>
            <a:r>
              <a:rPr lang="en-US" sz="2000" dirty="0" err="1"/>
              <a:t>đầu</a:t>
            </a:r>
            <a:r>
              <a:rPr lang="en-US" sz="2000" dirty="0"/>
              <a:t> </a:t>
            </a:r>
            <a:r>
              <a:rPr lang="en-US" sz="2000" dirty="0" err="1"/>
              <a:t>đoạn</a:t>
            </a:r>
            <a:r>
              <a:rPr lang="en-US" sz="2000" dirty="0"/>
              <a:t> </a:t>
            </a:r>
            <a:r>
              <a:rPr lang="en-US" sz="2000" dirty="0" err="1"/>
              <a:t>chưa</a:t>
            </a:r>
            <a:r>
              <a:rPr lang="en-US" sz="2000" dirty="0"/>
              <a:t> </a:t>
            </a:r>
            <a:r>
              <a:rPr lang="en-US" sz="2000" dirty="0" err="1"/>
              <a:t>được</a:t>
            </a:r>
            <a:r>
              <a:rPr lang="en-US" sz="2000" dirty="0"/>
              <a:t> </a:t>
            </a:r>
            <a:r>
              <a:rPr lang="en-US" sz="2000" dirty="0" err="1"/>
              <a:t>sắp</a:t>
            </a:r>
            <a:r>
              <a:rPr lang="en-US" sz="2000" dirty="0"/>
              <a:t> </a:t>
            </a:r>
            <a:r>
              <a:rPr lang="en-US" sz="2000" dirty="0" err="1"/>
              <a:t>xếp</a:t>
            </a:r>
            <a:r>
              <a:rPr lang="en-US" sz="2000" dirty="0"/>
              <a:t>. </a:t>
            </a:r>
            <a:r>
              <a:rPr lang="en-US" sz="2000" dirty="0" err="1"/>
              <a:t>Thuật</a:t>
            </a:r>
            <a:r>
              <a:rPr lang="en-US" sz="2000" dirty="0"/>
              <a:t> </a:t>
            </a:r>
            <a:r>
              <a:rPr lang="en-US" sz="2000" dirty="0" err="1"/>
              <a:t>toán</a:t>
            </a:r>
            <a:r>
              <a:rPr lang="en-US" sz="2000" dirty="0"/>
              <a:t> </a:t>
            </a:r>
            <a:r>
              <a:rPr lang="en-US" sz="2000" dirty="0" err="1"/>
              <a:t>sẽ</a:t>
            </a:r>
            <a:r>
              <a:rPr lang="en-US" sz="2000" dirty="0"/>
              <a:t> chia </a:t>
            </a:r>
            <a:r>
              <a:rPr lang="en-US" sz="2000" dirty="0" err="1"/>
              <a:t>mảng</a:t>
            </a:r>
            <a:r>
              <a:rPr lang="en-US" sz="2000" dirty="0"/>
              <a:t> </a:t>
            </a:r>
            <a:r>
              <a:rPr lang="en-US" sz="2000" dirty="0" err="1"/>
              <a:t>làm</a:t>
            </a:r>
            <a:r>
              <a:rPr lang="en-US" sz="2000" dirty="0"/>
              <a:t> 2 </a:t>
            </a:r>
            <a:r>
              <a:rPr lang="en-US" sz="2000" dirty="0" err="1"/>
              <a:t>mảng</a:t>
            </a:r>
            <a:r>
              <a:rPr lang="en-US" sz="2000" dirty="0"/>
              <a:t> con</a:t>
            </a:r>
          </a:p>
          <a:p>
            <a:endParaRPr lang="en-US" sz="2000" dirty="0"/>
          </a:p>
        </p:txBody>
      </p:sp>
      <p:grpSp>
        <p:nvGrpSpPr>
          <p:cNvPr id="6" name="Google Shape;1237;p48"/>
          <p:cNvGrpSpPr/>
          <p:nvPr/>
        </p:nvGrpSpPr>
        <p:grpSpPr>
          <a:xfrm>
            <a:off x="596833" y="695078"/>
            <a:ext cx="641049" cy="662387"/>
            <a:chOff x="3706812" y="1035050"/>
            <a:chExt cx="4792662" cy="4787899"/>
          </a:xfrm>
        </p:grpSpPr>
        <p:sp>
          <p:nvSpPr>
            <p:cNvPr id="8" name="Google Shape;1238;p48"/>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239;p48"/>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240;p48"/>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241;p48"/>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242;p48"/>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243;p48"/>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23148584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12</a:t>
            </a:fld>
            <a:endParaRPr lang="en"/>
          </a:p>
        </p:txBody>
      </p:sp>
      <p:sp>
        <p:nvSpPr>
          <p:cNvPr id="3" name="Google Shape;243;p17"/>
          <p:cNvSpPr txBox="1">
            <a:spLocks/>
          </p:cNvSpPr>
          <p:nvPr/>
        </p:nvSpPr>
        <p:spPr>
          <a:xfrm>
            <a:off x="8640175" y="4585800"/>
            <a:ext cx="351300" cy="4053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4" name="Oval 3"/>
          <p:cNvSpPr/>
          <p:nvPr/>
        </p:nvSpPr>
        <p:spPr>
          <a:xfrm>
            <a:off x="3726366" y="4229100"/>
            <a:ext cx="1752600" cy="762000"/>
          </a:xfrm>
          <a:prstGeom prst="ellipse">
            <a:avLst/>
          </a:prstGeom>
          <a:noFill/>
          <a:ln>
            <a:solidFill>
              <a:schemeClr val="accent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smtClean="0">
                <a:solidFill>
                  <a:schemeClr val="tx1"/>
                </a:solidFill>
              </a:rPr>
              <a:t>Hoàn</a:t>
            </a:r>
            <a:r>
              <a:rPr lang="en-US" dirty="0" smtClean="0">
                <a:solidFill>
                  <a:schemeClr val="tx1"/>
                </a:solidFill>
              </a:rPr>
              <a:t> </a:t>
            </a:r>
            <a:r>
              <a:rPr lang="en-US" dirty="0" err="1" smtClean="0">
                <a:solidFill>
                  <a:schemeClr val="tx1"/>
                </a:solidFill>
              </a:rPr>
              <a:t>thành</a:t>
            </a:r>
            <a:endParaRPr lang="en-US" dirty="0">
              <a:solidFill>
                <a:schemeClr val="tx1"/>
              </a:solidFill>
            </a:endParaRPr>
          </a:p>
        </p:txBody>
      </p:sp>
      <p:sp>
        <p:nvSpPr>
          <p:cNvPr id="5" name="Oval 4"/>
          <p:cNvSpPr/>
          <p:nvPr/>
        </p:nvSpPr>
        <p:spPr>
          <a:xfrm>
            <a:off x="1828800" y="1200150"/>
            <a:ext cx="5562600" cy="495300"/>
          </a:xfrm>
          <a:prstGeom prst="ellipse">
            <a:avLst/>
          </a:prstGeom>
          <a:noFill/>
          <a:ln>
            <a:solidFill>
              <a:schemeClr val="accent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smtClean="0">
                <a:solidFill>
                  <a:schemeClr val="tx1"/>
                </a:solidFill>
              </a:rPr>
              <a:t>Tìm</a:t>
            </a:r>
            <a:r>
              <a:rPr lang="en-US" dirty="0" smtClean="0">
                <a:solidFill>
                  <a:schemeClr val="tx1"/>
                </a:solidFill>
              </a:rPr>
              <a:t> </a:t>
            </a:r>
            <a:r>
              <a:rPr lang="en-US" dirty="0" err="1" smtClean="0">
                <a:solidFill>
                  <a:schemeClr val="tx1"/>
                </a:solidFill>
              </a:rPr>
              <a:t>phần</a:t>
            </a:r>
            <a:r>
              <a:rPr lang="en-US" dirty="0" smtClean="0">
                <a:solidFill>
                  <a:schemeClr val="tx1"/>
                </a:solidFill>
              </a:rPr>
              <a:t> </a:t>
            </a:r>
            <a:r>
              <a:rPr lang="en-US" dirty="0" err="1" smtClean="0">
                <a:solidFill>
                  <a:schemeClr val="tx1"/>
                </a:solidFill>
              </a:rPr>
              <a:t>tử</a:t>
            </a:r>
            <a:r>
              <a:rPr lang="en-US" dirty="0" smtClean="0">
                <a:solidFill>
                  <a:schemeClr val="tx1"/>
                </a:solidFill>
              </a:rPr>
              <a:t> </a:t>
            </a:r>
            <a:r>
              <a:rPr lang="en-US" dirty="0" err="1" smtClean="0">
                <a:solidFill>
                  <a:schemeClr val="tx1"/>
                </a:solidFill>
              </a:rPr>
              <a:t>có</a:t>
            </a:r>
            <a:r>
              <a:rPr lang="en-US" dirty="0" smtClean="0">
                <a:solidFill>
                  <a:schemeClr val="tx1"/>
                </a:solidFill>
              </a:rPr>
              <a:t> </a:t>
            </a:r>
            <a:r>
              <a:rPr lang="en-US" dirty="0" err="1" smtClean="0">
                <a:solidFill>
                  <a:schemeClr val="tx1"/>
                </a:solidFill>
              </a:rPr>
              <a:t>giá</a:t>
            </a:r>
            <a:r>
              <a:rPr lang="en-US" dirty="0" smtClean="0">
                <a:solidFill>
                  <a:schemeClr val="tx1"/>
                </a:solidFill>
              </a:rPr>
              <a:t> </a:t>
            </a:r>
            <a:r>
              <a:rPr lang="en-US" dirty="0" err="1" smtClean="0">
                <a:solidFill>
                  <a:schemeClr val="tx1"/>
                </a:solidFill>
              </a:rPr>
              <a:t>trị</a:t>
            </a:r>
            <a:r>
              <a:rPr lang="en-US" dirty="0" smtClean="0">
                <a:solidFill>
                  <a:schemeClr val="tx1"/>
                </a:solidFill>
              </a:rPr>
              <a:t> </a:t>
            </a:r>
            <a:r>
              <a:rPr lang="en-US" dirty="0" err="1" smtClean="0">
                <a:solidFill>
                  <a:schemeClr val="tx1"/>
                </a:solidFill>
              </a:rPr>
              <a:t>nhỏ</a:t>
            </a:r>
            <a:r>
              <a:rPr lang="en-US" dirty="0" smtClean="0">
                <a:solidFill>
                  <a:schemeClr val="tx1"/>
                </a:solidFill>
              </a:rPr>
              <a:t> </a:t>
            </a:r>
            <a:r>
              <a:rPr lang="en-US" dirty="0" err="1" smtClean="0">
                <a:solidFill>
                  <a:schemeClr val="tx1"/>
                </a:solidFill>
              </a:rPr>
              <a:t>nhất</a:t>
            </a:r>
            <a:r>
              <a:rPr lang="en-US" dirty="0" smtClean="0">
                <a:solidFill>
                  <a:schemeClr val="tx1"/>
                </a:solidFill>
              </a:rPr>
              <a:t> </a:t>
            </a:r>
            <a:r>
              <a:rPr lang="en-US" dirty="0" err="1" smtClean="0">
                <a:solidFill>
                  <a:schemeClr val="tx1"/>
                </a:solidFill>
              </a:rPr>
              <a:t>trong</a:t>
            </a:r>
            <a:r>
              <a:rPr lang="en-US" dirty="0" smtClean="0">
                <a:solidFill>
                  <a:schemeClr val="tx1"/>
                </a:solidFill>
              </a:rPr>
              <a:t> </a:t>
            </a:r>
            <a:r>
              <a:rPr lang="en-US" dirty="0" err="1" smtClean="0">
                <a:solidFill>
                  <a:schemeClr val="tx1"/>
                </a:solidFill>
              </a:rPr>
              <a:t>mảng</a:t>
            </a:r>
            <a:r>
              <a:rPr lang="en-US" dirty="0" smtClean="0">
                <a:solidFill>
                  <a:schemeClr val="tx1"/>
                </a:solidFill>
              </a:rPr>
              <a:t> </a:t>
            </a:r>
            <a:endParaRPr lang="en-US" dirty="0">
              <a:solidFill>
                <a:schemeClr val="tx1"/>
              </a:solidFill>
            </a:endParaRPr>
          </a:p>
        </p:txBody>
      </p:sp>
      <p:sp>
        <p:nvSpPr>
          <p:cNvPr id="6" name="Oval 5"/>
          <p:cNvSpPr/>
          <p:nvPr/>
        </p:nvSpPr>
        <p:spPr>
          <a:xfrm>
            <a:off x="1828800" y="2114550"/>
            <a:ext cx="5562600" cy="533400"/>
          </a:xfrm>
          <a:prstGeom prst="ellipse">
            <a:avLst/>
          </a:prstGeom>
          <a:noFill/>
          <a:ln>
            <a:solidFill>
              <a:schemeClr val="accent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solidFill>
                  <a:schemeClr val="tx1"/>
                </a:solidFill>
              </a:rPr>
              <a:t>Trao</a:t>
            </a:r>
            <a:r>
              <a:rPr lang="en-US" dirty="0">
                <a:solidFill>
                  <a:schemeClr val="tx1"/>
                </a:solidFill>
              </a:rPr>
              <a:t> </a:t>
            </a:r>
            <a:r>
              <a:rPr lang="en-US" dirty="0" err="1">
                <a:solidFill>
                  <a:schemeClr val="tx1"/>
                </a:solidFill>
              </a:rPr>
              <a:t>đổi</a:t>
            </a:r>
            <a:r>
              <a:rPr lang="en-US" dirty="0">
                <a:solidFill>
                  <a:schemeClr val="tx1"/>
                </a:solidFill>
              </a:rPr>
              <a:t> </a:t>
            </a:r>
            <a:r>
              <a:rPr lang="en-US" dirty="0" err="1">
                <a:solidFill>
                  <a:schemeClr val="tx1"/>
                </a:solidFill>
              </a:rPr>
              <a:t>với</a:t>
            </a:r>
            <a:r>
              <a:rPr lang="en-US" dirty="0">
                <a:solidFill>
                  <a:schemeClr val="tx1"/>
                </a:solidFill>
              </a:rPr>
              <a:t> </a:t>
            </a:r>
            <a:r>
              <a:rPr lang="en-US" dirty="0" err="1">
                <a:solidFill>
                  <a:schemeClr val="tx1"/>
                </a:solidFill>
              </a:rPr>
              <a:t>phần</a:t>
            </a:r>
            <a:r>
              <a:rPr lang="en-US" dirty="0">
                <a:solidFill>
                  <a:schemeClr val="tx1"/>
                </a:solidFill>
              </a:rPr>
              <a:t> </a:t>
            </a:r>
            <a:r>
              <a:rPr lang="en-US" dirty="0" err="1">
                <a:solidFill>
                  <a:schemeClr val="tx1"/>
                </a:solidFill>
              </a:rPr>
              <a:t>tử</a:t>
            </a:r>
            <a:r>
              <a:rPr lang="en-US" dirty="0">
                <a:solidFill>
                  <a:schemeClr val="tx1"/>
                </a:solidFill>
              </a:rPr>
              <a:t> </a:t>
            </a:r>
            <a:r>
              <a:rPr lang="en-US" dirty="0" err="1">
                <a:solidFill>
                  <a:schemeClr val="tx1"/>
                </a:solidFill>
              </a:rPr>
              <a:t>hiện</a:t>
            </a:r>
            <a:r>
              <a:rPr lang="en-US" dirty="0">
                <a:solidFill>
                  <a:schemeClr val="tx1"/>
                </a:solidFill>
              </a:rPr>
              <a:t> </a:t>
            </a:r>
            <a:r>
              <a:rPr lang="en-US" dirty="0" err="1">
                <a:solidFill>
                  <a:schemeClr val="tx1"/>
                </a:solidFill>
              </a:rPr>
              <a:t>tại</a:t>
            </a:r>
            <a:r>
              <a:rPr lang="en-US" dirty="0">
                <a:solidFill>
                  <a:schemeClr val="tx1"/>
                </a:solidFill>
              </a:rPr>
              <a:t> </a:t>
            </a:r>
          </a:p>
        </p:txBody>
      </p:sp>
      <p:sp>
        <p:nvSpPr>
          <p:cNvPr id="7" name="Oval 6"/>
          <p:cNvSpPr/>
          <p:nvPr/>
        </p:nvSpPr>
        <p:spPr>
          <a:xfrm>
            <a:off x="2391936" y="3036849"/>
            <a:ext cx="4267200" cy="533400"/>
          </a:xfrm>
          <a:prstGeom prst="ellipse">
            <a:avLst/>
          </a:prstGeom>
          <a:noFill/>
          <a:ln>
            <a:solidFill>
              <a:schemeClr val="accent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smtClean="0">
                <a:solidFill>
                  <a:schemeClr val="tx1"/>
                </a:solidFill>
              </a:rPr>
              <a:t>Chuyển</a:t>
            </a:r>
            <a:r>
              <a:rPr lang="en-US" dirty="0" smtClean="0">
                <a:solidFill>
                  <a:schemeClr val="tx1"/>
                </a:solidFill>
              </a:rPr>
              <a:t> sang </a:t>
            </a:r>
            <a:r>
              <a:rPr lang="en-US" dirty="0" err="1" smtClean="0">
                <a:solidFill>
                  <a:schemeClr val="tx1"/>
                </a:solidFill>
              </a:rPr>
              <a:t>phần</a:t>
            </a:r>
            <a:r>
              <a:rPr lang="en-US" dirty="0" smtClean="0">
                <a:solidFill>
                  <a:schemeClr val="tx1"/>
                </a:solidFill>
              </a:rPr>
              <a:t> </a:t>
            </a:r>
            <a:r>
              <a:rPr lang="en-US" dirty="0" err="1" smtClean="0">
                <a:solidFill>
                  <a:schemeClr val="tx1"/>
                </a:solidFill>
              </a:rPr>
              <a:t>tử</a:t>
            </a:r>
            <a:r>
              <a:rPr lang="en-US" dirty="0" smtClean="0">
                <a:solidFill>
                  <a:schemeClr val="tx1"/>
                </a:solidFill>
              </a:rPr>
              <a:t> </a:t>
            </a:r>
            <a:r>
              <a:rPr lang="en-US" dirty="0" err="1" smtClean="0">
                <a:solidFill>
                  <a:schemeClr val="tx1"/>
                </a:solidFill>
              </a:rPr>
              <a:t>tiếp</a:t>
            </a:r>
            <a:r>
              <a:rPr lang="en-US" dirty="0" smtClean="0">
                <a:solidFill>
                  <a:schemeClr val="tx1"/>
                </a:solidFill>
              </a:rPr>
              <a:t> </a:t>
            </a:r>
            <a:r>
              <a:rPr lang="en-US" dirty="0" err="1" smtClean="0">
                <a:solidFill>
                  <a:schemeClr val="tx1"/>
                </a:solidFill>
              </a:rPr>
              <a:t>theo</a:t>
            </a:r>
            <a:r>
              <a:rPr lang="en-US" dirty="0" smtClean="0">
                <a:solidFill>
                  <a:schemeClr val="tx1"/>
                </a:solidFill>
              </a:rPr>
              <a:t> ?</a:t>
            </a:r>
            <a:endParaRPr lang="en-US" dirty="0">
              <a:solidFill>
                <a:schemeClr val="tx1"/>
              </a:solidFill>
            </a:endParaRPr>
          </a:p>
        </p:txBody>
      </p:sp>
      <p:sp>
        <p:nvSpPr>
          <p:cNvPr id="8" name="Oval 7"/>
          <p:cNvSpPr/>
          <p:nvPr/>
        </p:nvSpPr>
        <p:spPr>
          <a:xfrm>
            <a:off x="3848100" y="285750"/>
            <a:ext cx="1524000" cy="533400"/>
          </a:xfrm>
          <a:prstGeom prst="ellipse">
            <a:avLst/>
          </a:prstGeom>
          <a:noFill/>
          <a:ln>
            <a:solidFill>
              <a:schemeClr val="accent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smtClean="0">
                <a:solidFill>
                  <a:schemeClr val="tx1"/>
                </a:solidFill>
              </a:rPr>
              <a:t>Bắt</a:t>
            </a:r>
            <a:r>
              <a:rPr lang="en-US" dirty="0" smtClean="0">
                <a:solidFill>
                  <a:schemeClr val="tx1"/>
                </a:solidFill>
              </a:rPr>
              <a:t> </a:t>
            </a:r>
            <a:r>
              <a:rPr lang="en-US" dirty="0" err="1" smtClean="0">
                <a:solidFill>
                  <a:schemeClr val="tx1"/>
                </a:solidFill>
              </a:rPr>
              <a:t>đầu</a:t>
            </a:r>
            <a:r>
              <a:rPr lang="en-US" dirty="0" smtClean="0">
                <a:solidFill>
                  <a:schemeClr val="tx1"/>
                </a:solidFill>
              </a:rPr>
              <a:t> </a:t>
            </a:r>
            <a:endParaRPr lang="en-US" dirty="0">
              <a:solidFill>
                <a:schemeClr val="tx1"/>
              </a:solidFill>
            </a:endParaRPr>
          </a:p>
        </p:txBody>
      </p:sp>
      <p:cxnSp>
        <p:nvCxnSpPr>
          <p:cNvPr id="9" name="Straight Arrow Connector 8"/>
          <p:cNvCxnSpPr>
            <a:stCxn id="8" idx="4"/>
            <a:endCxn id="5" idx="0"/>
          </p:cNvCxnSpPr>
          <p:nvPr/>
        </p:nvCxnSpPr>
        <p:spPr>
          <a:xfrm>
            <a:off x="4610100" y="819150"/>
            <a:ext cx="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Down Arrow 9"/>
          <p:cNvSpPr/>
          <p:nvPr/>
        </p:nvSpPr>
        <p:spPr>
          <a:xfrm>
            <a:off x="4525536" y="819150"/>
            <a:ext cx="198863" cy="381000"/>
          </a:xfrm>
          <a:prstGeom prst="downArrow">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Down Arrow 10"/>
          <p:cNvSpPr/>
          <p:nvPr/>
        </p:nvSpPr>
        <p:spPr>
          <a:xfrm>
            <a:off x="4530182" y="1733550"/>
            <a:ext cx="198863" cy="381000"/>
          </a:xfrm>
          <a:prstGeom prst="downArrow">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Down Arrow 11"/>
          <p:cNvSpPr/>
          <p:nvPr/>
        </p:nvSpPr>
        <p:spPr>
          <a:xfrm>
            <a:off x="4530182" y="2631688"/>
            <a:ext cx="198863" cy="381000"/>
          </a:xfrm>
          <a:prstGeom prst="downArrow">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Down Arrow 12"/>
          <p:cNvSpPr/>
          <p:nvPr/>
        </p:nvSpPr>
        <p:spPr>
          <a:xfrm>
            <a:off x="4481858" y="3570249"/>
            <a:ext cx="247187" cy="658851"/>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inus 13"/>
          <p:cNvSpPr/>
          <p:nvPr/>
        </p:nvSpPr>
        <p:spPr>
          <a:xfrm rot="5400000">
            <a:off x="6097488" y="1729778"/>
            <a:ext cx="3416548" cy="847674"/>
          </a:xfrm>
          <a:prstGeom prst="mathMinu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inus 14"/>
          <p:cNvSpPr/>
          <p:nvPr/>
        </p:nvSpPr>
        <p:spPr>
          <a:xfrm rot="10800000">
            <a:off x="6659131" y="3012676"/>
            <a:ext cx="1445589" cy="627487"/>
          </a:xfrm>
          <a:prstGeom prst="mathMinu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Arrow 15"/>
          <p:cNvSpPr/>
          <p:nvPr/>
        </p:nvSpPr>
        <p:spPr>
          <a:xfrm>
            <a:off x="4758784" y="819150"/>
            <a:ext cx="2995031" cy="304800"/>
          </a:xfrm>
          <a:prstGeom prst="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781800" y="2944211"/>
            <a:ext cx="838200" cy="307777"/>
          </a:xfrm>
          <a:prstGeom prst="rect">
            <a:avLst/>
          </a:prstGeom>
          <a:noFill/>
        </p:spPr>
        <p:txBody>
          <a:bodyPr wrap="square" rtlCol="0">
            <a:spAutoFit/>
          </a:bodyPr>
          <a:lstStyle/>
          <a:p>
            <a:r>
              <a:rPr lang="en-US" dirty="0" err="1" smtClean="0">
                <a:solidFill>
                  <a:schemeClr val="accent4"/>
                </a:solidFill>
              </a:rPr>
              <a:t>Có</a:t>
            </a:r>
            <a:endParaRPr lang="en-US" dirty="0">
              <a:solidFill>
                <a:schemeClr val="accent4"/>
              </a:solidFill>
            </a:endParaRPr>
          </a:p>
        </p:txBody>
      </p:sp>
      <p:sp>
        <p:nvSpPr>
          <p:cNvPr id="18" name="TextBox 17"/>
          <p:cNvSpPr txBox="1"/>
          <p:nvPr/>
        </p:nvSpPr>
        <p:spPr>
          <a:xfrm>
            <a:off x="4777369" y="3707999"/>
            <a:ext cx="762000" cy="307777"/>
          </a:xfrm>
          <a:prstGeom prst="rect">
            <a:avLst/>
          </a:prstGeom>
          <a:noFill/>
        </p:spPr>
        <p:txBody>
          <a:bodyPr wrap="square" rtlCol="0">
            <a:spAutoFit/>
          </a:bodyPr>
          <a:lstStyle/>
          <a:p>
            <a:r>
              <a:rPr lang="en-US" dirty="0" err="1" smtClean="0">
                <a:solidFill>
                  <a:schemeClr val="accent4"/>
                </a:solidFill>
              </a:rPr>
              <a:t>Không</a:t>
            </a:r>
            <a:endParaRPr lang="en-US" dirty="0">
              <a:solidFill>
                <a:schemeClr val="accent4"/>
              </a:solidFill>
            </a:endParaRPr>
          </a:p>
        </p:txBody>
      </p:sp>
    </p:spTree>
    <p:extLst>
      <p:ext uri="{BB962C8B-B14F-4D97-AF65-F5344CB8AC3E}">
        <p14:creationId xmlns:p14="http://schemas.microsoft.com/office/powerpoint/2010/main" val="6761115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t>BUBBLE SORT</a:t>
            </a:r>
            <a:endParaRPr dirty="0"/>
          </a:p>
        </p:txBody>
      </p:sp>
      <p:sp>
        <p:nvSpPr>
          <p:cNvPr id="477" name="Google Shape;477;p3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309654"/>
            <a:ext cx="4356847" cy="2614108"/>
          </a:xfrm>
          <a:prstGeom prst="rect">
            <a:avLst/>
          </a:prstGeom>
          <a:ln w="76200">
            <a:solidFill>
              <a:schemeClr val="accent4"/>
            </a:solidFill>
          </a:ln>
        </p:spPr>
      </p:pic>
      <p:sp>
        <p:nvSpPr>
          <p:cNvPr id="7" name="Google Shape;242;p17"/>
          <p:cNvSpPr txBox="1">
            <a:spLocks/>
          </p:cNvSpPr>
          <p:nvPr/>
        </p:nvSpPr>
        <p:spPr>
          <a:xfrm>
            <a:off x="304800" y="1428750"/>
            <a:ext cx="4229100" cy="2667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24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2400" b="0" i="0" u="none" strike="noStrike" cap="none">
                <a:solidFill>
                  <a:schemeClr val="dk1"/>
                </a:solidFill>
                <a:latin typeface="Inria Sans"/>
                <a:ea typeface="Inria Sans"/>
                <a:cs typeface="Inria Sans"/>
                <a:sym typeface="Inria Sans"/>
              </a:defRPr>
            </a:lvl2pPr>
            <a:lvl3pPr marL="1371600" marR="0" lvl="2" indent="-381000" algn="l" rtl="0">
              <a:lnSpc>
                <a:spcPct val="100000"/>
              </a:lnSpc>
              <a:spcBef>
                <a:spcPts val="600"/>
              </a:spcBef>
              <a:spcAft>
                <a:spcPts val="0"/>
              </a:spcAft>
              <a:buClr>
                <a:schemeClr val="accent2"/>
              </a:buClr>
              <a:buSzPts val="2400"/>
              <a:buFont typeface="Inria Sans"/>
              <a:buChar char="⬩"/>
              <a:defRPr sz="2400" b="0" i="0" u="none" strike="noStrike" cap="none">
                <a:solidFill>
                  <a:schemeClr val="dk1"/>
                </a:solidFill>
                <a:latin typeface="Inria Sans"/>
                <a:ea typeface="Inria Sans"/>
                <a:cs typeface="Inria Sans"/>
                <a:sym typeface="Inria Sans"/>
              </a:defRPr>
            </a:lvl3pPr>
            <a:lvl4pPr marL="1828800" marR="0" lvl="3"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4pPr>
            <a:lvl5pPr marL="2286000" marR="0" lvl="4"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5pPr>
            <a:lvl6pPr marL="2743200" marR="0" lvl="5"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6pPr>
            <a:lvl7pPr marL="3200400" marR="0" lvl="6"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7pPr>
            <a:lvl8pPr marL="3657600" marR="0" lvl="7"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8pPr>
            <a:lvl9pPr marL="4114800" marR="0" lvl="8" indent="-381000" algn="l" rtl="0">
              <a:lnSpc>
                <a:spcPct val="100000"/>
              </a:lnSpc>
              <a:spcBef>
                <a:spcPts val="600"/>
              </a:spcBef>
              <a:spcAft>
                <a:spcPts val="60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9pPr>
          </a:lstStyle>
          <a:p>
            <a:r>
              <a:rPr lang="en-US" sz="2000" dirty="0" err="1"/>
              <a:t>Thuật</a:t>
            </a:r>
            <a:r>
              <a:rPr lang="en-US" sz="2000" dirty="0"/>
              <a:t> </a:t>
            </a:r>
            <a:r>
              <a:rPr lang="en-US" sz="2000" dirty="0" err="1"/>
              <a:t>toán</a:t>
            </a:r>
            <a:r>
              <a:rPr lang="en-US" sz="2000" dirty="0"/>
              <a:t> </a:t>
            </a:r>
            <a:r>
              <a:rPr lang="en-US" sz="2000" dirty="0" err="1"/>
              <a:t>sắp</a:t>
            </a:r>
            <a:r>
              <a:rPr lang="en-US" sz="2000" dirty="0"/>
              <a:t> </a:t>
            </a:r>
            <a:r>
              <a:rPr lang="en-US" sz="2000" dirty="0" err="1"/>
              <a:t>xếp</a:t>
            </a:r>
            <a:r>
              <a:rPr lang="en-US" sz="2000" dirty="0"/>
              <a:t> bubble sort </a:t>
            </a:r>
            <a:r>
              <a:rPr lang="en-US" sz="2000" dirty="0" err="1" smtClean="0"/>
              <a:t>thực</a:t>
            </a:r>
            <a:r>
              <a:rPr lang="en-US" sz="2000" dirty="0" smtClean="0"/>
              <a:t> </a:t>
            </a:r>
            <a:r>
              <a:rPr lang="en-US" sz="2000" dirty="0" err="1"/>
              <a:t>hiện</a:t>
            </a:r>
            <a:r>
              <a:rPr lang="en-US" sz="2000" dirty="0"/>
              <a:t> </a:t>
            </a:r>
            <a:r>
              <a:rPr lang="en-US" sz="2000" dirty="0" err="1"/>
              <a:t>sắp</a:t>
            </a:r>
            <a:r>
              <a:rPr lang="en-US" sz="2000" dirty="0"/>
              <a:t> </a:t>
            </a:r>
            <a:r>
              <a:rPr lang="en-US" sz="2000" dirty="0" err="1"/>
              <a:t>xếp</a:t>
            </a:r>
            <a:r>
              <a:rPr lang="en-US" sz="2000" dirty="0"/>
              <a:t> </a:t>
            </a:r>
            <a:r>
              <a:rPr lang="en-US" sz="2000" dirty="0" err="1" smtClean="0"/>
              <a:t>các</a:t>
            </a:r>
            <a:r>
              <a:rPr lang="en-US" sz="2000" dirty="0" smtClean="0"/>
              <a:t> </a:t>
            </a:r>
            <a:r>
              <a:rPr lang="en-US" sz="2000" dirty="0" err="1" smtClean="0"/>
              <a:t>phần</a:t>
            </a:r>
            <a:r>
              <a:rPr lang="en-US" sz="2000" dirty="0" smtClean="0"/>
              <a:t> </a:t>
            </a:r>
            <a:r>
              <a:rPr lang="en-US" sz="2000" dirty="0" err="1" smtClean="0"/>
              <a:t>tử</a:t>
            </a:r>
            <a:r>
              <a:rPr lang="en-US" sz="2000" dirty="0" smtClean="0"/>
              <a:t> </a:t>
            </a:r>
            <a:r>
              <a:rPr lang="en-US" sz="2000" dirty="0" err="1" smtClean="0"/>
              <a:t>trong</a:t>
            </a:r>
            <a:r>
              <a:rPr lang="en-US" sz="2000" dirty="0" smtClean="0"/>
              <a:t> </a:t>
            </a:r>
            <a:r>
              <a:rPr lang="en-US" sz="2000" dirty="0" err="1" smtClean="0"/>
              <a:t>mảng</a:t>
            </a:r>
            <a:r>
              <a:rPr lang="en-US" sz="2000" dirty="0" smtClean="0"/>
              <a:t> </a:t>
            </a:r>
            <a:r>
              <a:rPr lang="en-US" sz="2000" dirty="0" err="1" smtClean="0"/>
              <a:t>bằng</a:t>
            </a:r>
            <a:r>
              <a:rPr lang="en-US" sz="2000" dirty="0" smtClean="0"/>
              <a:t> </a:t>
            </a:r>
            <a:r>
              <a:rPr lang="en-US" sz="2000" dirty="0" err="1"/>
              <a:t>cách</a:t>
            </a:r>
            <a:r>
              <a:rPr lang="en-US" sz="2000" dirty="0"/>
              <a:t> </a:t>
            </a:r>
            <a:r>
              <a:rPr lang="en-US" sz="2000" dirty="0" err="1"/>
              <a:t>lặp</a:t>
            </a:r>
            <a:r>
              <a:rPr lang="en-US" sz="2000" dirty="0"/>
              <a:t> </a:t>
            </a:r>
            <a:r>
              <a:rPr lang="en-US" sz="2000" dirty="0" err="1"/>
              <a:t>lại</a:t>
            </a:r>
            <a:r>
              <a:rPr lang="en-US" sz="2000" dirty="0"/>
              <a:t> </a:t>
            </a:r>
            <a:r>
              <a:rPr lang="en-US" sz="2000" dirty="0" err="1"/>
              <a:t>công</a:t>
            </a:r>
            <a:r>
              <a:rPr lang="en-US" sz="2000" dirty="0"/>
              <a:t> </a:t>
            </a:r>
            <a:r>
              <a:rPr lang="en-US" sz="2000" dirty="0" err="1"/>
              <a:t>việc</a:t>
            </a:r>
            <a:r>
              <a:rPr lang="en-US" sz="2000" dirty="0"/>
              <a:t> </a:t>
            </a:r>
            <a:r>
              <a:rPr lang="en-US" sz="2000" dirty="0" err="1"/>
              <a:t>đổi</a:t>
            </a:r>
            <a:r>
              <a:rPr lang="en-US" sz="2000" dirty="0"/>
              <a:t> </a:t>
            </a:r>
            <a:r>
              <a:rPr lang="en-US" sz="2000" dirty="0" err="1"/>
              <a:t>chỗ</a:t>
            </a:r>
            <a:r>
              <a:rPr lang="en-US" sz="2000" dirty="0"/>
              <a:t> </a:t>
            </a:r>
            <a:r>
              <a:rPr lang="en-US" sz="2000" dirty="0" smtClean="0"/>
              <a:t>2 </a:t>
            </a:r>
            <a:r>
              <a:rPr lang="en-US" sz="2000" dirty="0" err="1" smtClean="0"/>
              <a:t>phần</a:t>
            </a:r>
            <a:r>
              <a:rPr lang="en-US" sz="2000" dirty="0" smtClean="0"/>
              <a:t> </a:t>
            </a:r>
            <a:r>
              <a:rPr lang="en-US" sz="2000" dirty="0" err="1" smtClean="0"/>
              <a:t>tử</a:t>
            </a:r>
            <a:r>
              <a:rPr lang="en-US" sz="2000" dirty="0" smtClean="0"/>
              <a:t> </a:t>
            </a:r>
            <a:r>
              <a:rPr lang="en-US" sz="2000" dirty="0" err="1"/>
              <a:t>liên</a:t>
            </a:r>
            <a:r>
              <a:rPr lang="en-US" sz="2000" dirty="0"/>
              <a:t> </a:t>
            </a:r>
            <a:r>
              <a:rPr lang="en-US" sz="2000" dirty="0" err="1"/>
              <a:t>tiếp</a:t>
            </a:r>
            <a:r>
              <a:rPr lang="en-US" sz="2000" dirty="0"/>
              <a:t> </a:t>
            </a:r>
            <a:r>
              <a:rPr lang="en-US" sz="2000" dirty="0" err="1" smtClean="0"/>
              <a:t>nhau</a:t>
            </a:r>
            <a:r>
              <a:rPr lang="en-US" sz="2000" dirty="0" smtClean="0"/>
              <a:t> </a:t>
            </a:r>
            <a:r>
              <a:rPr lang="vi-VN" sz="2000" dirty="0" smtClean="0"/>
              <a:t>nếu </a:t>
            </a:r>
            <a:r>
              <a:rPr lang="vi-VN" sz="2000" dirty="0"/>
              <a:t>chúng chưa đứng đúng thứ tự thì đổi chỗ</a:t>
            </a:r>
            <a:r>
              <a:rPr lang="en-US" sz="2000" dirty="0" smtClean="0"/>
              <a:t> </a:t>
            </a:r>
            <a:r>
              <a:rPr lang="en-US" sz="2000" dirty="0" err="1" smtClean="0"/>
              <a:t>cho</a:t>
            </a:r>
            <a:r>
              <a:rPr lang="en-US" sz="2000" dirty="0" smtClean="0"/>
              <a:t> </a:t>
            </a:r>
            <a:r>
              <a:rPr lang="en-US" sz="2000" dirty="0" err="1" smtClean="0"/>
              <a:t>nhau</a:t>
            </a:r>
            <a:r>
              <a:rPr lang="en-US" sz="2000" dirty="0" smtClean="0"/>
              <a:t>  </a:t>
            </a:r>
            <a:r>
              <a:rPr lang="en-US" sz="2000" dirty="0" err="1"/>
              <a:t>đến</a:t>
            </a:r>
            <a:r>
              <a:rPr lang="en-US" sz="2000" dirty="0"/>
              <a:t> </a:t>
            </a:r>
            <a:r>
              <a:rPr lang="en-US" sz="2000" dirty="0" err="1"/>
              <a:t>khi</a:t>
            </a:r>
            <a:r>
              <a:rPr lang="en-US" sz="2000" dirty="0"/>
              <a:t> </a:t>
            </a:r>
            <a:r>
              <a:rPr lang="en-US" sz="2000" dirty="0" err="1"/>
              <a:t>dãy</a:t>
            </a:r>
            <a:r>
              <a:rPr lang="en-US" sz="2000" dirty="0"/>
              <a:t> </a:t>
            </a:r>
            <a:r>
              <a:rPr lang="en-US" sz="2000" dirty="0" err="1"/>
              <a:t>số</a:t>
            </a:r>
            <a:r>
              <a:rPr lang="en-US" sz="2000" dirty="0"/>
              <a:t> </a:t>
            </a:r>
            <a:r>
              <a:rPr lang="en-US" sz="2000" dirty="0" err="1"/>
              <a:t>được</a:t>
            </a:r>
            <a:r>
              <a:rPr lang="en-US" sz="2000" dirty="0"/>
              <a:t> </a:t>
            </a:r>
            <a:r>
              <a:rPr lang="en-US" sz="2000" dirty="0" err="1"/>
              <a:t>sắp</a:t>
            </a:r>
            <a:r>
              <a:rPr lang="en-US" sz="2000" dirty="0"/>
              <a:t> </a:t>
            </a:r>
            <a:r>
              <a:rPr lang="en-US" sz="2000" dirty="0" err="1"/>
              <a:t>xếp</a:t>
            </a:r>
            <a:r>
              <a:rPr lang="en-US" sz="2000" dirty="0"/>
              <a:t>.</a:t>
            </a:r>
          </a:p>
          <a:p>
            <a:endParaRPr lang="en-US" sz="2000" dirty="0"/>
          </a:p>
        </p:txBody>
      </p:sp>
      <p:grpSp>
        <p:nvGrpSpPr>
          <p:cNvPr id="6" name="Google Shape;1237;p48"/>
          <p:cNvGrpSpPr/>
          <p:nvPr/>
        </p:nvGrpSpPr>
        <p:grpSpPr>
          <a:xfrm>
            <a:off x="596833" y="695078"/>
            <a:ext cx="641049" cy="662387"/>
            <a:chOff x="3706812" y="1035050"/>
            <a:chExt cx="4792662" cy="4787899"/>
          </a:xfrm>
        </p:grpSpPr>
        <p:sp>
          <p:nvSpPr>
            <p:cNvPr id="8" name="Google Shape;1238;p48"/>
            <p:cNvSpPr/>
            <p:nvPr/>
          </p:nvSpPr>
          <p:spPr>
            <a:xfrm>
              <a:off x="5913437" y="4054475"/>
              <a:ext cx="2273299" cy="1746250"/>
            </a:xfrm>
            <a:custGeom>
              <a:avLst/>
              <a:gdLst/>
              <a:ahLst/>
              <a:cxnLst/>
              <a:rect l="l" t="t" r="r" b="b"/>
              <a:pathLst>
                <a:path w="517" h="397" extrusionOk="0">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9" name="Google Shape;1239;p48"/>
            <p:cNvSpPr/>
            <p:nvPr/>
          </p:nvSpPr>
          <p:spPr>
            <a:xfrm>
              <a:off x="4137025" y="4141787"/>
              <a:ext cx="2019301" cy="1681162"/>
            </a:xfrm>
            <a:custGeom>
              <a:avLst/>
              <a:gdLst/>
              <a:ahLst/>
              <a:cxnLst/>
              <a:rect l="l" t="t" r="r" b="b"/>
              <a:pathLst>
                <a:path w="459" h="382" extrusionOk="0">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0" name="Google Shape;1240;p48"/>
            <p:cNvSpPr/>
            <p:nvPr/>
          </p:nvSpPr>
          <p:spPr>
            <a:xfrm>
              <a:off x="4014787" y="1057275"/>
              <a:ext cx="2276475" cy="1747837"/>
            </a:xfrm>
            <a:custGeom>
              <a:avLst/>
              <a:gdLst/>
              <a:ahLst/>
              <a:cxnLst/>
              <a:rect l="l" t="t" r="r" b="b"/>
              <a:pathLst>
                <a:path w="518" h="397" extrusionOk="0">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1" name="Google Shape;1241;p48"/>
            <p:cNvSpPr/>
            <p:nvPr/>
          </p:nvSpPr>
          <p:spPr>
            <a:xfrm>
              <a:off x="3706812" y="2355850"/>
              <a:ext cx="1323975" cy="2309812"/>
            </a:xfrm>
            <a:custGeom>
              <a:avLst/>
              <a:gdLst/>
              <a:ahLst/>
              <a:cxnLst/>
              <a:rect l="l" t="t" r="r" b="b"/>
              <a:pathLst>
                <a:path w="301" h="525" extrusionOk="0">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2" name="Google Shape;1242;p48"/>
            <p:cNvSpPr/>
            <p:nvPr/>
          </p:nvSpPr>
          <p:spPr>
            <a:xfrm>
              <a:off x="7170737" y="2192337"/>
              <a:ext cx="1328737" cy="2314575"/>
            </a:xfrm>
            <a:custGeom>
              <a:avLst/>
              <a:gdLst/>
              <a:ahLst/>
              <a:cxnLst/>
              <a:rect l="l" t="t" r="r" b="b"/>
              <a:pathLst>
                <a:path w="302" h="526" extrusionOk="0">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3" name="Google Shape;1243;p48"/>
            <p:cNvSpPr/>
            <p:nvPr/>
          </p:nvSpPr>
          <p:spPr>
            <a:xfrm>
              <a:off x="6045200" y="1035050"/>
              <a:ext cx="2019301" cy="1685925"/>
            </a:xfrm>
            <a:custGeom>
              <a:avLst/>
              <a:gdLst/>
              <a:ahLst/>
              <a:cxnLst/>
              <a:rect l="l" t="t" r="r" b="b"/>
              <a:pathLst>
                <a:path w="459" h="383" extrusionOk="0">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38586070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b="1" dirty="0" smtClean="0"/>
              <a:t>SORTING</a:t>
            </a:r>
            <a:endParaRPr b="1" dirty="0"/>
          </a:p>
        </p:txBody>
      </p:sp>
      <p:sp>
        <p:nvSpPr>
          <p:cNvPr id="477" name="Google Shape;477;p3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7" name="Google Shape;242;p17"/>
          <p:cNvSpPr txBox="1">
            <a:spLocks/>
          </p:cNvSpPr>
          <p:nvPr/>
        </p:nvSpPr>
        <p:spPr>
          <a:xfrm>
            <a:off x="228600" y="1428750"/>
            <a:ext cx="8077200" cy="33528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24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2400" b="0" i="0" u="none" strike="noStrike" cap="none">
                <a:solidFill>
                  <a:schemeClr val="dk1"/>
                </a:solidFill>
                <a:latin typeface="Inria Sans"/>
                <a:ea typeface="Inria Sans"/>
                <a:cs typeface="Inria Sans"/>
                <a:sym typeface="Inria Sans"/>
              </a:defRPr>
            </a:lvl2pPr>
            <a:lvl3pPr marL="1371600" marR="0" lvl="2" indent="-381000" algn="l" rtl="0">
              <a:lnSpc>
                <a:spcPct val="100000"/>
              </a:lnSpc>
              <a:spcBef>
                <a:spcPts val="600"/>
              </a:spcBef>
              <a:spcAft>
                <a:spcPts val="0"/>
              </a:spcAft>
              <a:buClr>
                <a:schemeClr val="accent2"/>
              </a:buClr>
              <a:buSzPts val="2400"/>
              <a:buFont typeface="Inria Sans"/>
              <a:buChar char="⬩"/>
              <a:defRPr sz="2400" b="0" i="0" u="none" strike="noStrike" cap="none">
                <a:solidFill>
                  <a:schemeClr val="dk1"/>
                </a:solidFill>
                <a:latin typeface="Inria Sans"/>
                <a:ea typeface="Inria Sans"/>
                <a:cs typeface="Inria Sans"/>
                <a:sym typeface="Inria Sans"/>
              </a:defRPr>
            </a:lvl3pPr>
            <a:lvl4pPr marL="1828800" marR="0" lvl="3"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4pPr>
            <a:lvl5pPr marL="2286000" marR="0" lvl="4"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5pPr>
            <a:lvl6pPr marL="2743200" marR="0" lvl="5"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6pPr>
            <a:lvl7pPr marL="3200400" marR="0" lvl="6"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7pPr>
            <a:lvl8pPr marL="3657600" marR="0" lvl="7"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8pPr>
            <a:lvl9pPr marL="4114800" marR="0" lvl="8" indent="-381000" algn="l" rtl="0">
              <a:lnSpc>
                <a:spcPct val="100000"/>
              </a:lnSpc>
              <a:spcBef>
                <a:spcPts val="600"/>
              </a:spcBef>
              <a:spcAft>
                <a:spcPts val="60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9pPr>
          </a:lstStyle>
          <a:p>
            <a:pPr marL="114300" indent="0">
              <a:buNone/>
            </a:pPr>
            <a:r>
              <a:rPr lang="vi-VN" sz="3200" dirty="0" smtClean="0">
                <a:latin typeface="Times New Roman" panose="02020603050405020304" pitchFamily="18" charset="0"/>
                <a:cs typeface="Times New Roman" panose="02020603050405020304" pitchFamily="18" charset="0"/>
              </a:rPr>
              <a:t>// </a:t>
            </a:r>
            <a:r>
              <a:rPr lang="vi-VN" sz="3200" dirty="0">
                <a:latin typeface="Times New Roman" panose="02020603050405020304" pitchFamily="18" charset="0"/>
                <a:cs typeface="Times New Roman" panose="02020603050405020304" pitchFamily="18" charset="0"/>
              </a:rPr>
              <a:t>Thuật toán sắp xếp một mảng </a:t>
            </a:r>
            <a:r>
              <a:rPr lang="en-US" sz="3200" dirty="0">
                <a:latin typeface="Times New Roman" panose="02020603050405020304" pitchFamily="18" charset="0"/>
                <a:cs typeface="Times New Roman" panose="02020603050405020304" pitchFamily="18" charset="0"/>
              </a:rPr>
              <a:t>(A[0…n-1</a:t>
            </a:r>
            <a:r>
              <a:rPr lang="en-US" sz="3200" dirty="0" smtClean="0">
                <a:latin typeface="Times New Roman" panose="02020603050405020304" pitchFamily="18" charset="0"/>
                <a:cs typeface="Times New Roman" panose="02020603050405020304" pitchFamily="18" charset="0"/>
              </a:rPr>
              <a:t>]) </a:t>
            </a:r>
          </a:p>
          <a:p>
            <a:pPr marL="114300" indent="0">
              <a:buNone/>
            </a:pPr>
            <a:r>
              <a:rPr lang="vi-VN" sz="3200" dirty="0" smtClean="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Input</a:t>
            </a:r>
            <a:r>
              <a:rPr lang="vi-VN" sz="3200" dirty="0" smtClean="0">
                <a:latin typeface="Times New Roman" panose="02020603050405020304" pitchFamily="18" charset="0"/>
                <a:cs typeface="Times New Roman" panose="02020603050405020304" pitchFamily="18" charset="0"/>
              </a:rPr>
              <a:t>: </a:t>
            </a:r>
            <a:r>
              <a:rPr lang="vi-VN" sz="3200" dirty="0">
                <a:latin typeface="Times New Roman" panose="02020603050405020304" pitchFamily="18" charset="0"/>
                <a:cs typeface="Times New Roman" panose="02020603050405020304" pitchFamily="18" charset="0"/>
              </a:rPr>
              <a:t>Một mảng A [0..n - 1] gồm các phần tử có thể sắp xếp thứ </a:t>
            </a:r>
            <a:r>
              <a:rPr lang="vi-VN" sz="3200" dirty="0" smtClean="0">
                <a:latin typeface="Times New Roman" panose="02020603050405020304" pitchFamily="18" charset="0"/>
                <a:cs typeface="Times New Roman" panose="02020603050405020304" pitchFamily="18" charset="0"/>
              </a:rPr>
              <a:t>tự</a:t>
            </a:r>
            <a:endParaRPr lang="en-US" sz="3200" dirty="0" smtClean="0">
              <a:latin typeface="Times New Roman" panose="02020603050405020304" pitchFamily="18" charset="0"/>
              <a:cs typeface="Times New Roman" panose="02020603050405020304" pitchFamily="18" charset="0"/>
            </a:endParaRPr>
          </a:p>
          <a:p>
            <a:pPr marL="114300" indent="0">
              <a:buNone/>
            </a:pPr>
            <a:r>
              <a:rPr lang="vi-VN" sz="3200" dirty="0" smtClean="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Output</a:t>
            </a:r>
            <a:r>
              <a:rPr lang="vi-VN" sz="3200" dirty="0" smtClean="0">
                <a:latin typeface="Times New Roman" panose="02020603050405020304" pitchFamily="18" charset="0"/>
                <a:cs typeface="Times New Roman" panose="02020603050405020304" pitchFamily="18" charset="0"/>
              </a:rPr>
              <a:t>: </a:t>
            </a:r>
            <a:r>
              <a:rPr lang="vi-VN" sz="3200" dirty="0">
                <a:latin typeface="Times New Roman" panose="02020603050405020304" pitchFamily="18" charset="0"/>
                <a:cs typeface="Times New Roman" panose="02020603050405020304" pitchFamily="18" charset="0"/>
              </a:rPr>
              <a:t>Mảng A [0..n - 1] được sắp xếp theo thứ tự tăng </a:t>
            </a:r>
            <a:r>
              <a:rPr lang="vi-VN" sz="3200" dirty="0" smtClean="0">
                <a:latin typeface="Times New Roman" panose="02020603050405020304" pitchFamily="18" charset="0"/>
                <a:cs typeface="Times New Roman" panose="02020603050405020304" pitchFamily="18" charset="0"/>
              </a:rPr>
              <a:t>dần</a:t>
            </a:r>
            <a:endParaRPr lang="en-US" sz="3200" dirty="0" smtClean="0">
              <a:latin typeface="Times New Roman" panose="02020603050405020304" pitchFamily="18" charset="0"/>
              <a:cs typeface="Times New Roman" panose="02020603050405020304" pitchFamily="18" charset="0"/>
            </a:endParaRPr>
          </a:p>
          <a:p>
            <a:pPr marL="114300" indent="0">
              <a:buNone/>
            </a:pPr>
            <a:r>
              <a:rPr lang="en-US" sz="3200" b="1" dirty="0">
                <a:latin typeface="Times New Roman" panose="02020603050405020304" pitchFamily="18" charset="0"/>
                <a:cs typeface="Times New Roman" panose="02020603050405020304" pitchFamily="18" charset="0"/>
              </a:rPr>
              <a:t> </a:t>
            </a:r>
            <a:endParaRPr lang="en-US" sz="3200" dirty="0" smtClean="0">
              <a:sym typeface="Wingdings"/>
            </a:endParaRPr>
          </a:p>
        </p:txBody>
      </p:sp>
    </p:spTree>
    <p:extLst>
      <p:ext uri="{BB962C8B-B14F-4D97-AF65-F5344CB8AC3E}">
        <p14:creationId xmlns:p14="http://schemas.microsoft.com/office/powerpoint/2010/main" val="6175631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2" name="Google Shape;222;p1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400"/>
              <a:t>15</a:t>
            </a:fld>
            <a:endParaRPr sz="1400"/>
          </a:p>
        </p:txBody>
      </p:sp>
      <p:sp>
        <p:nvSpPr>
          <p:cNvPr id="7" name="Google Shape;267;p19"/>
          <p:cNvSpPr txBox="1">
            <a:spLocks/>
          </p:cNvSpPr>
          <p:nvPr/>
        </p:nvSpPr>
        <p:spPr>
          <a:xfrm>
            <a:off x="228600" y="590550"/>
            <a:ext cx="4038600" cy="19812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spcAft>
                <a:spcPts val="600"/>
              </a:spcAft>
            </a:pPr>
            <a:r>
              <a:rPr lang="en-US" sz="2000" dirty="0" smtClean="0">
                <a:solidFill>
                  <a:schemeClr val="tx1"/>
                </a:solidFill>
              </a:rPr>
              <a:t>Selection Sort</a:t>
            </a:r>
            <a:endParaRPr lang="en-US" sz="2000" dirty="0">
              <a:solidFill>
                <a:schemeClr val="tx1"/>
              </a:solidFill>
            </a:endParaRPr>
          </a:p>
          <a:p>
            <a:endParaRPr lang="en-US" b="1" dirty="0" smtClean="0">
              <a:solidFill>
                <a:schemeClr val="tx1"/>
              </a:solidFill>
            </a:endParaRPr>
          </a:p>
          <a:p>
            <a:endParaRPr lang="en-US" b="1" dirty="0">
              <a:solidFill>
                <a:schemeClr val="tx1"/>
              </a:solidFill>
            </a:endParaRPr>
          </a:p>
          <a:p>
            <a:r>
              <a:rPr lang="en-US" sz="1600" b="1" dirty="0" smtClean="0">
                <a:solidFill>
                  <a:schemeClr val="tx1"/>
                </a:solidFill>
              </a:rPr>
              <a:t>for </a:t>
            </a:r>
            <a:r>
              <a:rPr lang="en-US" sz="1600" dirty="0" err="1" smtClean="0">
                <a:solidFill>
                  <a:schemeClr val="tx1"/>
                </a:solidFill>
              </a:rPr>
              <a:t>i</a:t>
            </a:r>
            <a:r>
              <a:rPr lang="en-US" sz="1600" dirty="0" smtClean="0">
                <a:solidFill>
                  <a:schemeClr val="tx1"/>
                </a:solidFill>
              </a:rPr>
              <a:t> </a:t>
            </a:r>
            <a:r>
              <a:rPr lang="en-US" sz="1600" dirty="0" smtClean="0">
                <a:solidFill>
                  <a:schemeClr val="tx1"/>
                </a:solidFill>
                <a:sym typeface="Wingdings"/>
              </a:rPr>
              <a:t></a:t>
            </a:r>
            <a:r>
              <a:rPr lang="en-US" sz="1600" dirty="0" smtClean="0">
                <a:solidFill>
                  <a:schemeClr val="tx1"/>
                </a:solidFill>
              </a:rPr>
              <a:t>0 </a:t>
            </a:r>
            <a:r>
              <a:rPr lang="en-US" sz="1600" b="1" dirty="0" smtClean="0">
                <a:solidFill>
                  <a:schemeClr val="tx1"/>
                </a:solidFill>
              </a:rPr>
              <a:t>to</a:t>
            </a:r>
            <a:r>
              <a:rPr lang="en-US" sz="1600" dirty="0" smtClean="0">
                <a:solidFill>
                  <a:schemeClr val="tx1"/>
                </a:solidFill>
              </a:rPr>
              <a:t> n-2 </a:t>
            </a:r>
            <a:r>
              <a:rPr lang="en-US" sz="1600" b="1" dirty="0" smtClean="0">
                <a:solidFill>
                  <a:schemeClr val="tx1"/>
                </a:solidFill>
              </a:rPr>
              <a:t>do</a:t>
            </a:r>
          </a:p>
          <a:p>
            <a:r>
              <a:rPr lang="en-US" sz="1600" b="1" dirty="0" smtClean="0">
                <a:solidFill>
                  <a:schemeClr val="tx1"/>
                </a:solidFill>
              </a:rPr>
              <a:t>	min</a:t>
            </a:r>
            <a:r>
              <a:rPr lang="en-US" sz="1600" dirty="0" smtClean="0">
                <a:solidFill>
                  <a:schemeClr val="tx1"/>
                </a:solidFill>
                <a:sym typeface="Wingdings"/>
              </a:rPr>
              <a:t> </a:t>
            </a:r>
            <a:r>
              <a:rPr lang="en-US" sz="1600" dirty="0" err="1" smtClean="0">
                <a:solidFill>
                  <a:schemeClr val="tx1"/>
                </a:solidFill>
                <a:sym typeface="Wingdings"/>
              </a:rPr>
              <a:t>i</a:t>
            </a:r>
            <a:endParaRPr lang="en-US" sz="1600" dirty="0" smtClean="0">
              <a:solidFill>
                <a:schemeClr val="tx1"/>
              </a:solidFill>
            </a:endParaRPr>
          </a:p>
          <a:p>
            <a:r>
              <a:rPr lang="en-US" sz="1600" b="1" dirty="0" smtClean="0">
                <a:solidFill>
                  <a:schemeClr val="tx1"/>
                </a:solidFill>
              </a:rPr>
              <a:t>	for</a:t>
            </a:r>
            <a:r>
              <a:rPr lang="en-US" sz="1600" dirty="0" smtClean="0">
                <a:solidFill>
                  <a:schemeClr val="tx1"/>
                </a:solidFill>
              </a:rPr>
              <a:t> j </a:t>
            </a:r>
            <a:r>
              <a:rPr lang="en-US" sz="1600" dirty="0" smtClean="0">
                <a:solidFill>
                  <a:schemeClr val="tx1"/>
                </a:solidFill>
                <a:sym typeface="Wingdings"/>
              </a:rPr>
              <a:t></a:t>
            </a:r>
            <a:r>
              <a:rPr lang="en-US" sz="1600" dirty="0" smtClean="0">
                <a:solidFill>
                  <a:schemeClr val="tx1"/>
                </a:solidFill>
              </a:rPr>
              <a:t>i+1 to n-1 </a:t>
            </a:r>
            <a:r>
              <a:rPr lang="en-US" sz="1600" b="1" dirty="0" smtClean="0">
                <a:solidFill>
                  <a:schemeClr val="tx1"/>
                </a:solidFill>
              </a:rPr>
              <a:t>do</a:t>
            </a:r>
            <a:r>
              <a:rPr lang="en-US" sz="1600" dirty="0" smtClean="0">
                <a:solidFill>
                  <a:schemeClr val="tx1"/>
                </a:solidFill>
              </a:rPr>
              <a:t>		</a:t>
            </a:r>
          </a:p>
          <a:p>
            <a:r>
              <a:rPr lang="en-US" sz="1600" b="1" dirty="0" smtClean="0">
                <a:solidFill>
                  <a:schemeClr val="tx1"/>
                </a:solidFill>
              </a:rPr>
              <a:t>	             if</a:t>
            </a:r>
            <a:r>
              <a:rPr lang="en-US" sz="1600" dirty="0" smtClean="0">
                <a:solidFill>
                  <a:schemeClr val="tx1"/>
                </a:solidFill>
              </a:rPr>
              <a:t> A[j]&lt;A[min]   min</a:t>
            </a:r>
            <a:r>
              <a:rPr lang="en-US" sz="1600" dirty="0" smtClean="0">
                <a:solidFill>
                  <a:schemeClr val="tx1"/>
                </a:solidFill>
                <a:sym typeface="Wingdings"/>
              </a:rPr>
              <a:t>  j</a:t>
            </a:r>
          </a:p>
          <a:p>
            <a:r>
              <a:rPr lang="en-US" sz="1600" dirty="0" smtClean="0">
                <a:solidFill>
                  <a:schemeClr val="tx1"/>
                </a:solidFill>
              </a:rPr>
              <a:t> 	swap A[</a:t>
            </a:r>
            <a:r>
              <a:rPr lang="en-US" sz="1600" dirty="0" err="1" smtClean="0">
                <a:solidFill>
                  <a:schemeClr val="tx1"/>
                </a:solidFill>
              </a:rPr>
              <a:t>i</a:t>
            </a:r>
            <a:r>
              <a:rPr lang="en-US" sz="1600" dirty="0" smtClean="0">
                <a:solidFill>
                  <a:schemeClr val="tx1"/>
                </a:solidFill>
              </a:rPr>
              <a:t>] and A[min]</a:t>
            </a:r>
          </a:p>
          <a:p>
            <a:pPr>
              <a:spcBef>
                <a:spcPts val="600"/>
              </a:spcBef>
              <a:spcAft>
                <a:spcPts val="600"/>
              </a:spcAft>
            </a:pPr>
            <a:endParaRPr lang="en-US" dirty="0" smtClean="0">
              <a:solidFill>
                <a:schemeClr val="tx1"/>
              </a:solidFill>
            </a:endParaRPr>
          </a:p>
        </p:txBody>
      </p:sp>
      <p:cxnSp>
        <p:nvCxnSpPr>
          <p:cNvPr id="3" name="Straight Connector 2"/>
          <p:cNvCxnSpPr/>
          <p:nvPr/>
        </p:nvCxnSpPr>
        <p:spPr>
          <a:xfrm>
            <a:off x="533400" y="1047750"/>
            <a:ext cx="79443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343400" y="361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Google Shape;267;p19"/>
          <p:cNvSpPr txBox="1">
            <a:spLocks/>
          </p:cNvSpPr>
          <p:nvPr/>
        </p:nvSpPr>
        <p:spPr>
          <a:xfrm>
            <a:off x="4648200" y="613064"/>
            <a:ext cx="4038600" cy="195868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spcAft>
                <a:spcPts val="600"/>
              </a:spcAft>
            </a:pPr>
            <a:r>
              <a:rPr lang="en-US" sz="2000" dirty="0" smtClean="0">
                <a:solidFill>
                  <a:schemeClr val="tx1"/>
                </a:solidFill>
              </a:rPr>
              <a:t>Bubble Sort</a:t>
            </a:r>
            <a:endParaRPr lang="en-US" sz="2000" dirty="0">
              <a:solidFill>
                <a:schemeClr val="tx1"/>
              </a:solidFill>
            </a:endParaRPr>
          </a:p>
          <a:p>
            <a:endParaRPr lang="en-US" b="1" dirty="0" smtClean="0">
              <a:solidFill>
                <a:schemeClr val="tx1"/>
              </a:solidFill>
            </a:endParaRPr>
          </a:p>
          <a:p>
            <a:endParaRPr lang="en-US" b="1" dirty="0">
              <a:solidFill>
                <a:schemeClr val="tx1"/>
              </a:solidFill>
            </a:endParaRPr>
          </a:p>
          <a:p>
            <a:r>
              <a:rPr lang="en-US" sz="1600" b="1" dirty="0" smtClean="0">
                <a:solidFill>
                  <a:schemeClr val="tx1"/>
                </a:solidFill>
              </a:rPr>
              <a:t>for </a:t>
            </a:r>
            <a:r>
              <a:rPr lang="en-US" sz="1600" dirty="0" err="1" smtClean="0">
                <a:solidFill>
                  <a:schemeClr val="tx1"/>
                </a:solidFill>
              </a:rPr>
              <a:t>i</a:t>
            </a:r>
            <a:r>
              <a:rPr lang="en-US" sz="1600" dirty="0" smtClean="0">
                <a:solidFill>
                  <a:schemeClr val="tx1"/>
                </a:solidFill>
              </a:rPr>
              <a:t> </a:t>
            </a:r>
            <a:r>
              <a:rPr lang="en-US" sz="1600" dirty="0" smtClean="0">
                <a:solidFill>
                  <a:schemeClr val="tx1"/>
                </a:solidFill>
                <a:sym typeface="Wingdings"/>
              </a:rPr>
              <a:t></a:t>
            </a:r>
            <a:r>
              <a:rPr lang="en-US" sz="1600" dirty="0" smtClean="0">
                <a:solidFill>
                  <a:schemeClr val="tx1"/>
                </a:solidFill>
              </a:rPr>
              <a:t>0 </a:t>
            </a:r>
            <a:r>
              <a:rPr lang="en-US" sz="1600" b="1" dirty="0" smtClean="0">
                <a:solidFill>
                  <a:schemeClr val="tx1"/>
                </a:solidFill>
              </a:rPr>
              <a:t>to</a:t>
            </a:r>
            <a:r>
              <a:rPr lang="en-US" sz="1600" dirty="0" smtClean="0">
                <a:solidFill>
                  <a:schemeClr val="tx1"/>
                </a:solidFill>
              </a:rPr>
              <a:t> n-2 </a:t>
            </a:r>
            <a:r>
              <a:rPr lang="en-US" sz="1600" b="1" dirty="0" smtClean="0">
                <a:solidFill>
                  <a:schemeClr val="tx1"/>
                </a:solidFill>
              </a:rPr>
              <a:t>do</a:t>
            </a:r>
            <a:endParaRPr lang="en-US" sz="1600" dirty="0" smtClean="0">
              <a:solidFill>
                <a:schemeClr val="tx1"/>
              </a:solidFill>
            </a:endParaRPr>
          </a:p>
          <a:p>
            <a:r>
              <a:rPr lang="en-US" sz="1600" b="1" dirty="0" smtClean="0">
                <a:solidFill>
                  <a:schemeClr val="tx1"/>
                </a:solidFill>
              </a:rPr>
              <a:t>	for</a:t>
            </a:r>
            <a:r>
              <a:rPr lang="en-US" sz="1600" dirty="0" smtClean="0">
                <a:solidFill>
                  <a:schemeClr val="tx1"/>
                </a:solidFill>
              </a:rPr>
              <a:t> j </a:t>
            </a:r>
            <a:r>
              <a:rPr lang="en-US" sz="1600" dirty="0" smtClean="0">
                <a:solidFill>
                  <a:schemeClr val="tx1"/>
                </a:solidFill>
                <a:sym typeface="Wingdings"/>
              </a:rPr>
              <a:t></a:t>
            </a:r>
            <a:r>
              <a:rPr lang="en-US" sz="1600" dirty="0" smtClean="0">
                <a:solidFill>
                  <a:schemeClr val="tx1"/>
                </a:solidFill>
              </a:rPr>
              <a:t>0 to n-2-i </a:t>
            </a:r>
            <a:r>
              <a:rPr lang="en-US" sz="1600" b="1" dirty="0" smtClean="0">
                <a:solidFill>
                  <a:schemeClr val="tx1"/>
                </a:solidFill>
              </a:rPr>
              <a:t>do</a:t>
            </a:r>
            <a:r>
              <a:rPr lang="en-US" sz="1600" dirty="0" smtClean="0">
                <a:solidFill>
                  <a:schemeClr val="tx1"/>
                </a:solidFill>
              </a:rPr>
              <a:t>		</a:t>
            </a:r>
          </a:p>
          <a:p>
            <a:r>
              <a:rPr lang="en-US" sz="1600" b="1" dirty="0" smtClean="0">
                <a:solidFill>
                  <a:schemeClr val="tx1"/>
                </a:solidFill>
              </a:rPr>
              <a:t>	if</a:t>
            </a:r>
            <a:r>
              <a:rPr lang="en-US" sz="1600" dirty="0" smtClean="0">
                <a:solidFill>
                  <a:schemeClr val="tx1"/>
                </a:solidFill>
              </a:rPr>
              <a:t> A[j+1]&lt;A[j]swap A[j] and A[j+1]</a:t>
            </a:r>
          </a:p>
          <a:p>
            <a:pPr>
              <a:spcBef>
                <a:spcPts val="600"/>
              </a:spcBef>
              <a:spcAft>
                <a:spcPts val="600"/>
              </a:spcAft>
            </a:pPr>
            <a:endParaRPr lang="en-US" dirty="0" smtClean="0">
              <a:solidFill>
                <a:schemeClr val="tx1"/>
              </a:solidFill>
            </a:endParaRPr>
          </a:p>
        </p:txBody>
      </p:sp>
      <p:cxnSp>
        <p:nvCxnSpPr>
          <p:cNvPr id="18" name="Straight Connector 17"/>
          <p:cNvCxnSpPr/>
          <p:nvPr/>
        </p:nvCxnSpPr>
        <p:spPr>
          <a:xfrm>
            <a:off x="405569" y="3181350"/>
            <a:ext cx="79443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0233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2" name="Google Shape;222;p1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7" name="Google Shape;267;p19"/>
          <p:cNvSpPr txBox="1">
            <a:spLocks/>
          </p:cNvSpPr>
          <p:nvPr/>
        </p:nvSpPr>
        <p:spPr>
          <a:xfrm>
            <a:off x="609600" y="79664"/>
            <a:ext cx="3657600" cy="19812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spcAft>
                <a:spcPts val="600"/>
              </a:spcAft>
            </a:pPr>
            <a:r>
              <a:rPr lang="en-US" dirty="0" smtClean="0">
                <a:solidFill>
                  <a:schemeClr val="tx1"/>
                </a:solidFill>
              </a:rPr>
              <a:t>Selection Sort</a:t>
            </a:r>
            <a:endParaRPr lang="en-US" dirty="0">
              <a:solidFill>
                <a:schemeClr val="tx1"/>
              </a:solidFill>
            </a:endParaRPr>
          </a:p>
          <a:p>
            <a:endParaRPr lang="en-US" b="1" dirty="0" smtClean="0">
              <a:solidFill>
                <a:schemeClr val="tx1"/>
              </a:solidFill>
            </a:endParaRPr>
          </a:p>
          <a:p>
            <a:endParaRPr lang="en-US" b="1" dirty="0">
              <a:solidFill>
                <a:schemeClr val="tx1"/>
              </a:solidFill>
            </a:endParaRPr>
          </a:p>
          <a:p>
            <a:r>
              <a:rPr lang="en-US" b="1" dirty="0" smtClean="0">
                <a:solidFill>
                  <a:schemeClr val="tx1"/>
                </a:solidFill>
              </a:rPr>
              <a:t>for </a:t>
            </a:r>
            <a:r>
              <a:rPr lang="en-US" dirty="0" err="1">
                <a:solidFill>
                  <a:schemeClr val="tx1"/>
                </a:solidFill>
              </a:rPr>
              <a:t>i</a:t>
            </a:r>
            <a:r>
              <a:rPr lang="en-US" dirty="0">
                <a:solidFill>
                  <a:schemeClr val="tx1"/>
                </a:solidFill>
              </a:rPr>
              <a:t> </a:t>
            </a:r>
            <a:r>
              <a:rPr lang="en-US" dirty="0">
                <a:solidFill>
                  <a:schemeClr val="tx1"/>
                </a:solidFill>
                <a:sym typeface="Wingdings"/>
              </a:rPr>
              <a:t></a:t>
            </a:r>
            <a:r>
              <a:rPr lang="en-US" dirty="0">
                <a:solidFill>
                  <a:schemeClr val="tx1"/>
                </a:solidFill>
              </a:rPr>
              <a:t>0 </a:t>
            </a:r>
            <a:r>
              <a:rPr lang="en-US" b="1" dirty="0">
                <a:solidFill>
                  <a:schemeClr val="tx1"/>
                </a:solidFill>
              </a:rPr>
              <a:t>to</a:t>
            </a:r>
            <a:r>
              <a:rPr lang="en-US" dirty="0">
                <a:solidFill>
                  <a:schemeClr val="tx1"/>
                </a:solidFill>
              </a:rPr>
              <a:t> n-2 </a:t>
            </a:r>
            <a:r>
              <a:rPr lang="en-US" b="1" dirty="0" smtClean="0">
                <a:solidFill>
                  <a:schemeClr val="tx1"/>
                </a:solidFill>
              </a:rPr>
              <a:t>do</a:t>
            </a:r>
          </a:p>
          <a:p>
            <a:r>
              <a:rPr lang="en-US" b="1" dirty="0">
                <a:solidFill>
                  <a:schemeClr val="tx1"/>
                </a:solidFill>
              </a:rPr>
              <a:t>	</a:t>
            </a:r>
            <a:r>
              <a:rPr lang="en-US" b="1" dirty="0" smtClean="0">
                <a:solidFill>
                  <a:schemeClr val="tx1"/>
                </a:solidFill>
              </a:rPr>
              <a:t>min</a:t>
            </a:r>
            <a:r>
              <a:rPr lang="en-US" dirty="0">
                <a:solidFill>
                  <a:schemeClr val="tx1"/>
                </a:solidFill>
                <a:sym typeface="Wingdings"/>
              </a:rPr>
              <a:t> </a:t>
            </a:r>
            <a:r>
              <a:rPr lang="en-US" dirty="0" smtClean="0">
                <a:solidFill>
                  <a:schemeClr val="tx1"/>
                </a:solidFill>
                <a:sym typeface="Wingdings"/>
              </a:rPr>
              <a:t></a:t>
            </a:r>
            <a:r>
              <a:rPr lang="en-US" dirty="0" err="1" smtClean="0">
                <a:solidFill>
                  <a:schemeClr val="tx1"/>
                </a:solidFill>
                <a:sym typeface="Wingdings"/>
              </a:rPr>
              <a:t>i</a:t>
            </a:r>
            <a:endParaRPr lang="en-US" dirty="0">
              <a:solidFill>
                <a:schemeClr val="tx1"/>
              </a:solidFill>
            </a:endParaRPr>
          </a:p>
          <a:p>
            <a:r>
              <a:rPr lang="en-US" b="1" dirty="0">
                <a:solidFill>
                  <a:schemeClr val="tx1"/>
                </a:solidFill>
              </a:rPr>
              <a:t>	for</a:t>
            </a:r>
            <a:r>
              <a:rPr lang="en-US" dirty="0">
                <a:solidFill>
                  <a:schemeClr val="tx1"/>
                </a:solidFill>
              </a:rPr>
              <a:t> j </a:t>
            </a:r>
            <a:r>
              <a:rPr lang="en-US" dirty="0" smtClean="0">
                <a:solidFill>
                  <a:schemeClr val="tx1"/>
                </a:solidFill>
                <a:sym typeface="Wingdings"/>
              </a:rPr>
              <a:t></a:t>
            </a:r>
            <a:r>
              <a:rPr lang="en-US" dirty="0" smtClean="0">
                <a:solidFill>
                  <a:schemeClr val="tx1"/>
                </a:solidFill>
              </a:rPr>
              <a:t>i+1 to n-1 </a:t>
            </a:r>
            <a:r>
              <a:rPr lang="en-US" b="1" dirty="0">
                <a:solidFill>
                  <a:schemeClr val="tx1"/>
                </a:solidFill>
              </a:rPr>
              <a:t>do</a:t>
            </a:r>
            <a:r>
              <a:rPr lang="en-US" dirty="0">
                <a:solidFill>
                  <a:schemeClr val="tx1"/>
                </a:solidFill>
              </a:rPr>
              <a:t>		</a:t>
            </a:r>
          </a:p>
          <a:p>
            <a:r>
              <a:rPr lang="en-US" b="1" dirty="0">
                <a:solidFill>
                  <a:schemeClr val="tx1"/>
                </a:solidFill>
              </a:rPr>
              <a:t>	 </a:t>
            </a:r>
            <a:r>
              <a:rPr lang="en-US" b="1" dirty="0" smtClean="0">
                <a:solidFill>
                  <a:schemeClr val="tx1"/>
                </a:solidFill>
              </a:rPr>
              <a:t>            if</a:t>
            </a:r>
            <a:r>
              <a:rPr lang="en-US" dirty="0" smtClean="0">
                <a:solidFill>
                  <a:schemeClr val="tx1"/>
                </a:solidFill>
              </a:rPr>
              <a:t> A[j]&lt;A[min]   min</a:t>
            </a:r>
            <a:r>
              <a:rPr lang="en-US" dirty="0" smtClean="0">
                <a:solidFill>
                  <a:schemeClr val="tx1"/>
                </a:solidFill>
                <a:sym typeface="Wingdings"/>
              </a:rPr>
              <a:t> </a:t>
            </a:r>
            <a:r>
              <a:rPr lang="en-US" dirty="0">
                <a:solidFill>
                  <a:schemeClr val="tx1"/>
                </a:solidFill>
                <a:sym typeface="Wingdings"/>
              </a:rPr>
              <a:t> </a:t>
            </a:r>
            <a:r>
              <a:rPr lang="en-US" dirty="0" smtClean="0">
                <a:solidFill>
                  <a:schemeClr val="tx1"/>
                </a:solidFill>
                <a:sym typeface="Wingdings"/>
              </a:rPr>
              <a:t>j</a:t>
            </a:r>
          </a:p>
          <a:p>
            <a:r>
              <a:rPr lang="en-US" dirty="0" smtClean="0">
                <a:solidFill>
                  <a:schemeClr val="tx1"/>
                </a:solidFill>
              </a:rPr>
              <a:t> 	swap A[</a:t>
            </a:r>
            <a:r>
              <a:rPr lang="en-US" dirty="0" err="1">
                <a:solidFill>
                  <a:schemeClr val="tx1"/>
                </a:solidFill>
              </a:rPr>
              <a:t>i</a:t>
            </a:r>
            <a:r>
              <a:rPr lang="en-US" dirty="0" smtClean="0">
                <a:solidFill>
                  <a:schemeClr val="tx1"/>
                </a:solidFill>
              </a:rPr>
              <a:t>] and A[min]</a:t>
            </a:r>
            <a:endParaRPr lang="en-US" dirty="0">
              <a:solidFill>
                <a:schemeClr val="tx1"/>
              </a:solidFill>
            </a:endParaRPr>
          </a:p>
          <a:p>
            <a:pPr>
              <a:spcBef>
                <a:spcPts val="600"/>
              </a:spcBef>
              <a:spcAft>
                <a:spcPts val="600"/>
              </a:spcAft>
            </a:pPr>
            <a:endParaRPr lang="en-US" dirty="0" smtClean="0">
              <a:solidFill>
                <a:schemeClr val="tx1"/>
              </a:solidFill>
            </a:endParaRPr>
          </a:p>
        </p:txBody>
      </p:sp>
      <p:cxnSp>
        <p:nvCxnSpPr>
          <p:cNvPr id="3" name="Straight Connector 2"/>
          <p:cNvCxnSpPr/>
          <p:nvPr/>
        </p:nvCxnSpPr>
        <p:spPr>
          <a:xfrm>
            <a:off x="609600" y="666750"/>
            <a:ext cx="79443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329545" y="57150"/>
            <a:ext cx="0" cy="2270414"/>
          </a:xfrm>
          <a:prstGeom prst="line">
            <a:avLst/>
          </a:prstGeom>
        </p:spPr>
        <p:style>
          <a:lnRef idx="1">
            <a:schemeClr val="accent1"/>
          </a:lnRef>
          <a:fillRef idx="0">
            <a:schemeClr val="accent1"/>
          </a:fillRef>
          <a:effectRef idx="0">
            <a:schemeClr val="accent1"/>
          </a:effectRef>
          <a:fontRef idx="minor">
            <a:schemeClr val="tx1"/>
          </a:fontRef>
        </p:style>
      </p:cxnSp>
      <p:sp>
        <p:nvSpPr>
          <p:cNvPr id="13" name="Google Shape;267;p19"/>
          <p:cNvSpPr txBox="1">
            <a:spLocks/>
          </p:cNvSpPr>
          <p:nvPr/>
        </p:nvSpPr>
        <p:spPr>
          <a:xfrm>
            <a:off x="4648200" y="112569"/>
            <a:ext cx="3657600" cy="195868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spcAft>
                <a:spcPts val="600"/>
              </a:spcAft>
            </a:pPr>
            <a:r>
              <a:rPr lang="en-US" dirty="0" smtClean="0">
                <a:solidFill>
                  <a:schemeClr val="tx1"/>
                </a:solidFill>
              </a:rPr>
              <a:t>Bubble Sort</a:t>
            </a:r>
            <a:endParaRPr lang="en-US" dirty="0">
              <a:solidFill>
                <a:schemeClr val="tx1"/>
              </a:solidFill>
            </a:endParaRPr>
          </a:p>
          <a:p>
            <a:endParaRPr lang="en-US" b="1" dirty="0" smtClean="0">
              <a:solidFill>
                <a:schemeClr val="tx1"/>
              </a:solidFill>
            </a:endParaRPr>
          </a:p>
          <a:p>
            <a:endParaRPr lang="en-US" b="1" dirty="0">
              <a:solidFill>
                <a:schemeClr val="tx1"/>
              </a:solidFill>
            </a:endParaRPr>
          </a:p>
          <a:p>
            <a:r>
              <a:rPr lang="en-US" b="1" dirty="0" smtClean="0">
                <a:solidFill>
                  <a:schemeClr val="tx1"/>
                </a:solidFill>
              </a:rPr>
              <a:t>for </a:t>
            </a:r>
            <a:r>
              <a:rPr lang="en-US" dirty="0" err="1">
                <a:solidFill>
                  <a:schemeClr val="tx1"/>
                </a:solidFill>
              </a:rPr>
              <a:t>i</a:t>
            </a:r>
            <a:r>
              <a:rPr lang="en-US" dirty="0">
                <a:solidFill>
                  <a:schemeClr val="tx1"/>
                </a:solidFill>
              </a:rPr>
              <a:t> </a:t>
            </a:r>
            <a:r>
              <a:rPr lang="en-US" dirty="0">
                <a:solidFill>
                  <a:schemeClr val="tx1"/>
                </a:solidFill>
                <a:sym typeface="Wingdings"/>
              </a:rPr>
              <a:t></a:t>
            </a:r>
            <a:r>
              <a:rPr lang="en-US" dirty="0">
                <a:solidFill>
                  <a:schemeClr val="tx1"/>
                </a:solidFill>
              </a:rPr>
              <a:t>0 </a:t>
            </a:r>
            <a:r>
              <a:rPr lang="en-US" b="1" dirty="0">
                <a:solidFill>
                  <a:schemeClr val="tx1"/>
                </a:solidFill>
              </a:rPr>
              <a:t>to</a:t>
            </a:r>
            <a:r>
              <a:rPr lang="en-US" dirty="0">
                <a:solidFill>
                  <a:schemeClr val="tx1"/>
                </a:solidFill>
              </a:rPr>
              <a:t> n-2 </a:t>
            </a:r>
            <a:r>
              <a:rPr lang="en-US" b="1" dirty="0">
                <a:solidFill>
                  <a:schemeClr val="tx1"/>
                </a:solidFill>
              </a:rPr>
              <a:t>do</a:t>
            </a:r>
            <a:endParaRPr lang="en-US" dirty="0">
              <a:solidFill>
                <a:schemeClr val="tx1"/>
              </a:solidFill>
            </a:endParaRPr>
          </a:p>
          <a:p>
            <a:r>
              <a:rPr lang="en-US" b="1" dirty="0">
                <a:solidFill>
                  <a:schemeClr val="tx1"/>
                </a:solidFill>
              </a:rPr>
              <a:t>	for</a:t>
            </a:r>
            <a:r>
              <a:rPr lang="en-US" dirty="0">
                <a:solidFill>
                  <a:schemeClr val="tx1"/>
                </a:solidFill>
              </a:rPr>
              <a:t> j </a:t>
            </a:r>
            <a:r>
              <a:rPr lang="en-US" dirty="0">
                <a:solidFill>
                  <a:schemeClr val="tx1"/>
                </a:solidFill>
                <a:sym typeface="Wingdings"/>
              </a:rPr>
              <a:t></a:t>
            </a:r>
            <a:r>
              <a:rPr lang="en-US" dirty="0">
                <a:solidFill>
                  <a:schemeClr val="tx1"/>
                </a:solidFill>
              </a:rPr>
              <a:t>0 to n-2-i do		</a:t>
            </a:r>
          </a:p>
          <a:p>
            <a:r>
              <a:rPr lang="en-US" b="1" dirty="0">
                <a:solidFill>
                  <a:schemeClr val="tx1"/>
                </a:solidFill>
              </a:rPr>
              <a:t>	if</a:t>
            </a:r>
            <a:r>
              <a:rPr lang="en-US" dirty="0">
                <a:solidFill>
                  <a:schemeClr val="tx1"/>
                </a:solidFill>
              </a:rPr>
              <a:t> A[j+1]&lt;A[j]swap A[j] </a:t>
            </a:r>
            <a:r>
              <a:rPr lang="en-US" dirty="0" smtClean="0">
                <a:solidFill>
                  <a:schemeClr val="tx1"/>
                </a:solidFill>
              </a:rPr>
              <a:t>and A[j+1</a:t>
            </a:r>
            <a:r>
              <a:rPr lang="en-US" dirty="0">
                <a:solidFill>
                  <a:schemeClr val="tx1"/>
                </a:solidFill>
              </a:rPr>
              <a:t>]</a:t>
            </a:r>
          </a:p>
          <a:p>
            <a:pPr>
              <a:spcBef>
                <a:spcPts val="600"/>
              </a:spcBef>
              <a:spcAft>
                <a:spcPts val="600"/>
              </a:spcAft>
            </a:pPr>
            <a:endParaRPr lang="en-US" dirty="0" smtClean="0">
              <a:solidFill>
                <a:schemeClr val="tx1"/>
              </a:solidFill>
            </a:endParaRPr>
          </a:p>
        </p:txBody>
      </p:sp>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724150"/>
            <a:ext cx="2362200" cy="2286000"/>
          </a:xfrm>
          <a:prstGeom prst="rect">
            <a:avLst/>
          </a:prstGeom>
          <a:noFill/>
          <a:ln w="12700">
            <a:solidFill>
              <a:schemeClr val="accent4"/>
            </a:solidFill>
            <a:miter lim="800000"/>
            <a:headEnd/>
            <a:tailEnd/>
          </a:ln>
          <a:extLst>
            <a:ext uri="{909E8E84-426E-40DD-AFC4-6F175D3DCCD1}">
              <a14:hiddenFill xmlns:a14="http://schemas.microsoft.com/office/drawing/2010/main">
                <a:solidFill>
                  <a:schemeClr val="accent1"/>
                </a:solidFill>
              </a14:hiddenFill>
            </a:ext>
          </a:extLst>
        </p:spPr>
      </p:pic>
      <p:cxnSp>
        <p:nvCxnSpPr>
          <p:cNvPr id="18" name="Straight Connector 17"/>
          <p:cNvCxnSpPr/>
          <p:nvPr/>
        </p:nvCxnSpPr>
        <p:spPr>
          <a:xfrm>
            <a:off x="533400" y="2327564"/>
            <a:ext cx="79443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Google Shape;242;p17"/>
          <p:cNvSpPr txBox="1">
            <a:spLocks/>
          </p:cNvSpPr>
          <p:nvPr/>
        </p:nvSpPr>
        <p:spPr>
          <a:xfrm>
            <a:off x="3421380" y="2571749"/>
            <a:ext cx="5181600" cy="228600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4"/>
              </a:buClr>
              <a:buFont typeface="Arial" panose="020B0604020202020204" pitchFamily="34" charset="0"/>
              <a:buChar char="•"/>
            </a:pPr>
            <a:r>
              <a:rPr lang="pt-BR" sz="2000" dirty="0" smtClean="0">
                <a:solidFill>
                  <a:schemeClr val="tx1"/>
                </a:solidFill>
              </a:rPr>
              <a:t>Số lượng phép so sánh: </a:t>
            </a:r>
          </a:p>
          <a:p>
            <a:pPr marL="114300">
              <a:buClr>
                <a:schemeClr val="accent4"/>
              </a:buClr>
            </a:pPr>
            <a:r>
              <a:rPr lang="pt-BR" sz="2000" dirty="0" smtClean="0">
                <a:solidFill>
                  <a:schemeClr val="tx1"/>
                </a:solidFill>
              </a:rPr>
              <a:t>(n – 1) + (n – 2) + (n – 3) +...+ 1 </a:t>
            </a:r>
          </a:p>
          <a:p>
            <a:pPr marL="114300">
              <a:buClr>
                <a:schemeClr val="accent4"/>
              </a:buClr>
            </a:pPr>
            <a:r>
              <a:rPr lang="pt-BR" sz="2000" dirty="0" smtClean="0">
                <a:solidFill>
                  <a:schemeClr val="tx1"/>
                </a:solidFill>
              </a:rPr>
              <a:t>= n(n – 1) / 2 </a:t>
            </a:r>
            <a:r>
              <a:rPr lang="en-US" sz="2000" dirty="0" smtClean="0">
                <a:solidFill>
                  <a:schemeClr val="tx1"/>
                </a:solidFill>
              </a:rPr>
              <a:t>≈</a:t>
            </a:r>
            <a:r>
              <a:rPr lang="pt-BR" sz="2000" dirty="0" smtClean="0">
                <a:solidFill>
                  <a:schemeClr val="tx1"/>
                </a:solidFill>
              </a:rPr>
              <a:t> n</a:t>
            </a:r>
            <a:r>
              <a:rPr lang="pt-BR" sz="2000" baseline="30000" dirty="0" smtClean="0">
                <a:solidFill>
                  <a:schemeClr val="tx1"/>
                </a:solidFill>
              </a:rPr>
              <a:t>2</a:t>
            </a:r>
            <a:r>
              <a:rPr lang="pt-BR" sz="2000" dirty="0" smtClean="0">
                <a:solidFill>
                  <a:schemeClr val="tx1"/>
                </a:solidFill>
              </a:rPr>
              <a:t>.</a:t>
            </a:r>
            <a:endParaRPr lang="en-US" sz="2000" dirty="0" smtClean="0">
              <a:solidFill>
                <a:schemeClr val="tx1"/>
              </a:solidFill>
            </a:endParaRPr>
          </a:p>
          <a:p>
            <a:pPr marL="342900" indent="-342900">
              <a:buClr>
                <a:schemeClr val="accent4"/>
              </a:buClr>
              <a:buFont typeface="Arial" panose="020B0604020202020204" pitchFamily="34" charset="0"/>
              <a:buChar char="•"/>
            </a:pPr>
            <a:r>
              <a:rPr lang="en-US" sz="2000" dirty="0" err="1" smtClean="0">
                <a:solidFill>
                  <a:schemeClr val="tx1"/>
                </a:solidFill>
              </a:rPr>
              <a:t>Quan</a:t>
            </a:r>
            <a:r>
              <a:rPr lang="en-US" sz="2000" dirty="0" smtClean="0">
                <a:solidFill>
                  <a:schemeClr val="tx1"/>
                </a:solidFill>
              </a:rPr>
              <a:t> </a:t>
            </a:r>
            <a:r>
              <a:rPr lang="en-US" sz="2000" dirty="0" err="1" smtClean="0">
                <a:solidFill>
                  <a:schemeClr val="tx1"/>
                </a:solidFill>
              </a:rPr>
              <a:t>sát</a:t>
            </a:r>
            <a:r>
              <a:rPr lang="en-US" sz="2000" dirty="0" smtClean="0">
                <a:solidFill>
                  <a:schemeClr val="tx1"/>
                </a:solidFill>
              </a:rPr>
              <a:t> </a:t>
            </a:r>
            <a:r>
              <a:rPr lang="en-US" sz="2000" dirty="0" err="1" smtClean="0">
                <a:solidFill>
                  <a:schemeClr val="tx1"/>
                </a:solidFill>
              </a:rPr>
              <a:t>số</a:t>
            </a:r>
            <a:r>
              <a:rPr lang="en-US" sz="2000" dirty="0" smtClean="0">
                <a:solidFill>
                  <a:schemeClr val="tx1"/>
                </a:solidFill>
              </a:rPr>
              <a:t> </a:t>
            </a:r>
            <a:r>
              <a:rPr lang="en-US" sz="2000" dirty="0" err="1" smtClean="0">
                <a:solidFill>
                  <a:schemeClr val="tx1"/>
                </a:solidFill>
              </a:rPr>
              <a:t>vòng</a:t>
            </a:r>
            <a:r>
              <a:rPr lang="en-US" sz="2000" dirty="0" smtClean="0">
                <a:solidFill>
                  <a:schemeClr val="tx1"/>
                </a:solidFill>
              </a:rPr>
              <a:t> </a:t>
            </a:r>
            <a:r>
              <a:rPr lang="en-US" sz="2000" dirty="0" err="1" smtClean="0">
                <a:solidFill>
                  <a:schemeClr val="tx1"/>
                </a:solidFill>
              </a:rPr>
              <a:t>lặp</a:t>
            </a:r>
            <a:r>
              <a:rPr lang="vi-VN" sz="2000" dirty="0" smtClean="0">
                <a:solidFill>
                  <a:schemeClr val="tx1"/>
                </a:solidFill>
              </a:rPr>
              <a:t>, </a:t>
            </a:r>
            <a:r>
              <a:rPr lang="en-US" sz="2000" dirty="0" err="1" smtClean="0">
                <a:solidFill>
                  <a:schemeClr val="tx1"/>
                </a:solidFill>
              </a:rPr>
              <a:t>vì</a:t>
            </a:r>
            <a:r>
              <a:rPr lang="en-US" sz="2000" dirty="0" smtClean="0">
                <a:solidFill>
                  <a:schemeClr val="tx1"/>
                </a:solidFill>
              </a:rPr>
              <a:t> c</a:t>
            </a:r>
            <a:r>
              <a:rPr lang="vi-VN" sz="2000" dirty="0" smtClean="0">
                <a:solidFill>
                  <a:schemeClr val="tx1"/>
                </a:solidFill>
              </a:rPr>
              <a:t>ó 2 vòng lặp nên độ phức tạp là n*n = n</a:t>
            </a:r>
            <a:r>
              <a:rPr lang="vi-VN" sz="2000" baseline="30000" dirty="0" smtClean="0">
                <a:solidFill>
                  <a:schemeClr val="tx1"/>
                </a:solidFill>
              </a:rPr>
              <a:t>2</a:t>
            </a:r>
            <a:r>
              <a:rPr lang="vi-VN" sz="2000" dirty="0" smtClean="0">
                <a:solidFill>
                  <a:schemeClr val="tx1"/>
                </a:solidFill>
              </a:rPr>
              <a:t>.</a:t>
            </a:r>
            <a:endParaRPr lang="en-US" sz="2000" dirty="0" smtClean="0">
              <a:solidFill>
                <a:schemeClr val="tx1"/>
              </a:solidFill>
            </a:endParaRPr>
          </a:p>
          <a:p>
            <a:pPr marL="342900" indent="-342900">
              <a:buClr>
                <a:schemeClr val="accent4"/>
              </a:buClr>
              <a:buFont typeface="Arial" panose="020B0604020202020204" pitchFamily="34" charset="0"/>
              <a:buChar char="•"/>
            </a:pPr>
            <a:r>
              <a:rPr lang="en-US" sz="2000" dirty="0" err="1" smtClean="0">
                <a:solidFill>
                  <a:schemeClr val="tx1"/>
                </a:solidFill>
              </a:rPr>
              <a:t>Cả</a:t>
            </a:r>
            <a:r>
              <a:rPr lang="en-US" sz="2000" dirty="0" smtClean="0">
                <a:solidFill>
                  <a:schemeClr val="tx1"/>
                </a:solidFill>
              </a:rPr>
              <a:t> </a:t>
            </a:r>
            <a:r>
              <a:rPr lang="en-US" sz="2000" dirty="0" err="1" smtClean="0">
                <a:solidFill>
                  <a:schemeClr val="tx1"/>
                </a:solidFill>
              </a:rPr>
              <a:t>hai</a:t>
            </a:r>
            <a:r>
              <a:rPr lang="en-US" sz="2000" dirty="0" smtClean="0">
                <a:solidFill>
                  <a:schemeClr val="tx1"/>
                </a:solidFill>
              </a:rPr>
              <a:t> </a:t>
            </a:r>
            <a:r>
              <a:rPr lang="en-US" sz="2000" dirty="0" err="1" smtClean="0">
                <a:solidFill>
                  <a:schemeClr val="tx1"/>
                </a:solidFill>
              </a:rPr>
              <a:t>thuật</a:t>
            </a:r>
            <a:r>
              <a:rPr lang="en-US" sz="2000" dirty="0" smtClean="0">
                <a:solidFill>
                  <a:schemeClr val="tx1"/>
                </a:solidFill>
              </a:rPr>
              <a:t> </a:t>
            </a:r>
            <a:r>
              <a:rPr lang="en-US" sz="2000" dirty="0" err="1" smtClean="0">
                <a:solidFill>
                  <a:schemeClr val="tx1"/>
                </a:solidFill>
              </a:rPr>
              <a:t>toán</a:t>
            </a:r>
            <a:r>
              <a:rPr lang="en-US" sz="2000" dirty="0" smtClean="0">
                <a:solidFill>
                  <a:schemeClr val="tx1"/>
                </a:solidFill>
              </a:rPr>
              <a:t> </a:t>
            </a:r>
            <a:r>
              <a:rPr lang="en-US" sz="2000" dirty="0" err="1" smtClean="0">
                <a:solidFill>
                  <a:schemeClr val="tx1"/>
                </a:solidFill>
              </a:rPr>
              <a:t>đều</a:t>
            </a:r>
            <a:r>
              <a:rPr lang="en-US" sz="2000" dirty="0" smtClean="0">
                <a:solidFill>
                  <a:schemeClr val="tx1"/>
                </a:solidFill>
              </a:rPr>
              <a:t> </a:t>
            </a:r>
            <a:r>
              <a:rPr lang="en-US" sz="2000" dirty="0" err="1" smtClean="0">
                <a:solidFill>
                  <a:schemeClr val="tx1"/>
                </a:solidFill>
              </a:rPr>
              <a:t>có</a:t>
            </a:r>
            <a:r>
              <a:rPr lang="en-US" sz="2000" dirty="0" smtClean="0">
                <a:solidFill>
                  <a:schemeClr val="tx1"/>
                </a:solidFill>
              </a:rPr>
              <a:t> </a:t>
            </a:r>
            <a:r>
              <a:rPr lang="en-US" sz="2000" dirty="0" err="1" smtClean="0">
                <a:solidFill>
                  <a:schemeClr val="tx1"/>
                </a:solidFill>
              </a:rPr>
              <a:t>độ</a:t>
            </a:r>
            <a:r>
              <a:rPr lang="en-US" sz="2000" dirty="0" smtClean="0">
                <a:solidFill>
                  <a:schemeClr val="tx1"/>
                </a:solidFill>
              </a:rPr>
              <a:t> </a:t>
            </a:r>
            <a:r>
              <a:rPr lang="en-US" sz="2000" dirty="0" err="1" smtClean="0">
                <a:solidFill>
                  <a:schemeClr val="tx1"/>
                </a:solidFill>
              </a:rPr>
              <a:t>phức</a:t>
            </a:r>
            <a:r>
              <a:rPr lang="en-US" sz="2000" dirty="0" smtClean="0">
                <a:solidFill>
                  <a:schemeClr val="tx1"/>
                </a:solidFill>
              </a:rPr>
              <a:t> </a:t>
            </a:r>
            <a:r>
              <a:rPr lang="en-US" sz="2000" dirty="0" err="1" smtClean="0">
                <a:solidFill>
                  <a:schemeClr val="tx1"/>
                </a:solidFill>
              </a:rPr>
              <a:t>tạp</a:t>
            </a:r>
            <a:r>
              <a:rPr lang="en-US" sz="2000" dirty="0" smtClean="0">
                <a:solidFill>
                  <a:schemeClr val="tx1"/>
                </a:solidFill>
              </a:rPr>
              <a:t> </a:t>
            </a:r>
            <a:r>
              <a:rPr lang="en-US" sz="2000" dirty="0" err="1" smtClean="0">
                <a:solidFill>
                  <a:schemeClr val="tx1"/>
                </a:solidFill>
              </a:rPr>
              <a:t>là</a:t>
            </a:r>
            <a:r>
              <a:rPr lang="en-US" sz="2000" dirty="0" smtClean="0">
                <a:solidFill>
                  <a:schemeClr val="tx1"/>
                </a:solidFill>
              </a:rPr>
              <a:t> :</a:t>
            </a:r>
          </a:p>
          <a:p>
            <a:pPr>
              <a:buClr>
                <a:schemeClr val="accent4"/>
              </a:buClr>
            </a:pPr>
            <a:r>
              <a:rPr lang="en-US" sz="2000" dirty="0" smtClean="0">
                <a:solidFill>
                  <a:schemeClr val="tx1"/>
                </a:solidFill>
              </a:rPr>
              <a:t>     </a:t>
            </a:r>
            <a:r>
              <a:rPr lang="en-US" sz="2000" b="1" dirty="0" smtClean="0">
                <a:solidFill>
                  <a:schemeClr val="tx1"/>
                </a:solidFill>
              </a:rPr>
              <a:t>O(n</a:t>
            </a:r>
            <a:r>
              <a:rPr lang="en-US" sz="2000" b="1" baseline="30000" dirty="0" smtClean="0">
                <a:solidFill>
                  <a:schemeClr val="tx1"/>
                </a:solidFill>
              </a:rPr>
              <a:t>2</a:t>
            </a:r>
            <a:r>
              <a:rPr lang="en-US" sz="2000" b="1" dirty="0" smtClean="0">
                <a:solidFill>
                  <a:schemeClr val="tx1"/>
                </a:solidFill>
              </a:rPr>
              <a:t>)</a:t>
            </a:r>
            <a:endParaRPr lang="pt-BR" sz="2000" b="1" dirty="0" smtClean="0">
              <a:solidFill>
                <a:schemeClr val="tx1"/>
              </a:solidFill>
            </a:endParaRPr>
          </a:p>
        </p:txBody>
      </p:sp>
    </p:spTree>
    <p:extLst>
      <p:ext uri="{BB962C8B-B14F-4D97-AF65-F5344CB8AC3E}">
        <p14:creationId xmlns:p14="http://schemas.microsoft.com/office/powerpoint/2010/main" val="36436757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2" name="Google Shape;222;p14"/>
          <p:cNvSpPr txBox="1">
            <a:spLocks noGrp="1"/>
          </p:cNvSpPr>
          <p:nvPr>
            <p:ph type="sldNum" idx="12"/>
          </p:nvPr>
        </p:nvSpPr>
        <p:spPr>
          <a:xfrm>
            <a:off x="8610600" y="455295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400"/>
              <a:t>17</a:t>
            </a:fld>
            <a:endParaRPr sz="1400" dirty="0"/>
          </a:p>
        </p:txBody>
      </p:sp>
      <p:graphicFrame>
        <p:nvGraphicFramePr>
          <p:cNvPr id="4" name="Table 3"/>
          <p:cNvGraphicFramePr>
            <a:graphicFrameLocks noGrp="1"/>
          </p:cNvGraphicFramePr>
          <p:nvPr>
            <p:extLst>
              <p:ext uri="{D42A27DB-BD31-4B8C-83A1-F6EECF244321}">
                <p14:modId xmlns:p14="http://schemas.microsoft.com/office/powerpoint/2010/main" val="3938254789"/>
              </p:ext>
            </p:extLst>
          </p:nvPr>
        </p:nvGraphicFramePr>
        <p:xfrm>
          <a:off x="99060" y="278129"/>
          <a:ext cx="5638800" cy="3124201"/>
        </p:xfrm>
        <a:graphic>
          <a:graphicData uri="http://schemas.openxmlformats.org/drawingml/2006/table">
            <a:tbl>
              <a:tblPr firstRow="1" bandRow="1">
                <a:tableStyleId>{69C7853C-536D-4A76-A0AE-DD22124D55A5}</a:tableStyleId>
              </a:tblPr>
              <a:tblGrid>
                <a:gridCol w="2034540"/>
                <a:gridCol w="1828800"/>
                <a:gridCol w="1775460"/>
              </a:tblGrid>
              <a:tr h="446314">
                <a:tc>
                  <a:txBody>
                    <a:bodyPr/>
                    <a:lstStyle/>
                    <a:p>
                      <a:endParaRPr lang="en-US" dirty="0">
                        <a:solidFill>
                          <a:schemeClr val="bg1"/>
                        </a:solidFill>
                      </a:endParaRPr>
                    </a:p>
                  </a:txBody>
                  <a:tcPr/>
                </a:tc>
                <a:tc>
                  <a:txBody>
                    <a:bodyPr/>
                    <a:lstStyle/>
                    <a:p>
                      <a:pPr algn="ctr"/>
                      <a:r>
                        <a:rPr lang="en-US" dirty="0" smtClean="0">
                          <a:solidFill>
                            <a:schemeClr val="bg1"/>
                          </a:solidFill>
                        </a:rPr>
                        <a:t>Select Sort</a:t>
                      </a:r>
                      <a:endParaRPr lang="en-US" dirty="0">
                        <a:solidFill>
                          <a:schemeClr val="bg1"/>
                        </a:solidFill>
                      </a:endParaRPr>
                    </a:p>
                  </a:txBody>
                  <a:tcPr/>
                </a:tc>
                <a:tc>
                  <a:txBody>
                    <a:bodyPr/>
                    <a:lstStyle/>
                    <a:p>
                      <a:pPr algn="ctr"/>
                      <a:r>
                        <a:rPr lang="en-US" dirty="0" smtClean="0">
                          <a:solidFill>
                            <a:schemeClr val="bg1"/>
                          </a:solidFill>
                        </a:rPr>
                        <a:t>Bubble Sort</a:t>
                      </a:r>
                      <a:endParaRPr lang="en-US" dirty="0">
                        <a:solidFill>
                          <a:schemeClr val="bg1"/>
                        </a:solidFill>
                      </a:endParaRPr>
                    </a:p>
                  </a:txBody>
                  <a:tcPr/>
                </a:tc>
              </a:tr>
              <a:tr h="892629">
                <a:tc>
                  <a:txBody>
                    <a:bodyPr/>
                    <a:lstStyle/>
                    <a:p>
                      <a:r>
                        <a:rPr lang="vi-VN" sz="1400" u="none" strike="noStrike" cap="none" dirty="0" smtClean="0">
                          <a:solidFill>
                            <a:schemeClr val="bg1"/>
                          </a:solidFill>
                          <a:effectLst/>
                          <a:sym typeface="Arial"/>
                        </a:rPr>
                        <a:t>Trường hợp xấu nhất</a:t>
                      </a:r>
                      <a:endParaRPr lang="en-US" sz="1400" u="none" strike="noStrike" cap="none" dirty="0" smtClean="0">
                        <a:solidFill>
                          <a:schemeClr val="bg1"/>
                        </a:solidFill>
                        <a:effectLst/>
                        <a:sym typeface="Arial"/>
                      </a:endParaRPr>
                    </a:p>
                    <a:p>
                      <a:r>
                        <a:rPr lang="en-US" sz="1400" u="none" strike="noStrike" cap="none" dirty="0" smtClean="0">
                          <a:solidFill>
                            <a:schemeClr val="bg1"/>
                          </a:solidFill>
                          <a:effectLst/>
                          <a:sym typeface="Arial"/>
                        </a:rPr>
                        <a:t>(</a:t>
                      </a:r>
                      <a:r>
                        <a:rPr lang="en-US" sz="1400" u="none" strike="noStrike" cap="none" dirty="0" err="1" smtClean="0">
                          <a:solidFill>
                            <a:schemeClr val="bg1"/>
                          </a:solidFill>
                          <a:effectLst/>
                          <a:sym typeface="Arial"/>
                        </a:rPr>
                        <a:t>Mảng</a:t>
                      </a:r>
                      <a:r>
                        <a:rPr lang="en-US" sz="1400" u="none" strike="noStrike" cap="none" baseline="0" dirty="0" smtClean="0">
                          <a:solidFill>
                            <a:schemeClr val="bg1"/>
                          </a:solidFill>
                          <a:effectLst/>
                          <a:sym typeface="Arial"/>
                        </a:rPr>
                        <a:t> </a:t>
                      </a:r>
                      <a:r>
                        <a:rPr lang="en-US" sz="1400" u="none" strike="noStrike" cap="none" baseline="0" dirty="0" err="1" smtClean="0">
                          <a:solidFill>
                            <a:schemeClr val="bg1"/>
                          </a:solidFill>
                          <a:effectLst/>
                          <a:sym typeface="Arial"/>
                        </a:rPr>
                        <a:t>sắp</a:t>
                      </a:r>
                      <a:r>
                        <a:rPr lang="en-US" sz="1400" u="none" strike="noStrike" cap="none" baseline="0" dirty="0" smtClean="0">
                          <a:solidFill>
                            <a:schemeClr val="bg1"/>
                          </a:solidFill>
                          <a:effectLst/>
                          <a:sym typeface="Arial"/>
                        </a:rPr>
                        <a:t> </a:t>
                      </a:r>
                      <a:r>
                        <a:rPr lang="en-US" sz="1400" u="none" strike="noStrike" cap="none" baseline="0" dirty="0" err="1" smtClean="0">
                          <a:solidFill>
                            <a:schemeClr val="bg1"/>
                          </a:solidFill>
                          <a:effectLst/>
                          <a:sym typeface="Arial"/>
                        </a:rPr>
                        <a:t>xếp</a:t>
                      </a:r>
                      <a:r>
                        <a:rPr lang="en-US" sz="1400" u="none" strike="noStrike" cap="none" baseline="0" dirty="0" smtClean="0">
                          <a:solidFill>
                            <a:schemeClr val="bg1"/>
                          </a:solidFill>
                          <a:effectLst/>
                          <a:sym typeface="Arial"/>
                        </a:rPr>
                        <a:t> </a:t>
                      </a:r>
                      <a:r>
                        <a:rPr lang="en-US" sz="1400" u="none" strike="noStrike" cap="none" baseline="0" dirty="0" err="1" smtClean="0">
                          <a:solidFill>
                            <a:schemeClr val="bg1"/>
                          </a:solidFill>
                          <a:effectLst/>
                          <a:sym typeface="Arial"/>
                        </a:rPr>
                        <a:t>theo</a:t>
                      </a:r>
                      <a:r>
                        <a:rPr lang="en-US" sz="1400" u="none" strike="noStrike" cap="none" baseline="0" dirty="0" smtClean="0">
                          <a:solidFill>
                            <a:schemeClr val="bg1"/>
                          </a:solidFill>
                          <a:effectLst/>
                          <a:sym typeface="Arial"/>
                        </a:rPr>
                        <a:t> </a:t>
                      </a:r>
                      <a:r>
                        <a:rPr lang="en-US" sz="1400" u="none" strike="noStrike" cap="none" baseline="0" dirty="0" err="1" smtClean="0">
                          <a:solidFill>
                            <a:schemeClr val="bg1"/>
                          </a:solidFill>
                          <a:effectLst/>
                          <a:sym typeface="Arial"/>
                        </a:rPr>
                        <a:t>thứ</a:t>
                      </a:r>
                      <a:r>
                        <a:rPr lang="en-US" sz="1400" u="none" strike="noStrike" cap="none" baseline="0" dirty="0" smtClean="0">
                          <a:solidFill>
                            <a:schemeClr val="bg1"/>
                          </a:solidFill>
                          <a:effectLst/>
                          <a:sym typeface="Arial"/>
                        </a:rPr>
                        <a:t> </a:t>
                      </a:r>
                      <a:r>
                        <a:rPr lang="en-US" sz="1400" u="none" strike="noStrike" cap="none" baseline="0" dirty="0" err="1" smtClean="0">
                          <a:solidFill>
                            <a:schemeClr val="bg1"/>
                          </a:solidFill>
                          <a:effectLst/>
                          <a:sym typeface="Arial"/>
                        </a:rPr>
                        <a:t>tự</a:t>
                      </a:r>
                      <a:r>
                        <a:rPr lang="en-US" sz="1400" u="none" strike="noStrike" cap="none" baseline="0" dirty="0" smtClean="0">
                          <a:solidFill>
                            <a:schemeClr val="bg1"/>
                          </a:solidFill>
                          <a:effectLst/>
                          <a:sym typeface="Arial"/>
                        </a:rPr>
                        <a:t> </a:t>
                      </a:r>
                      <a:r>
                        <a:rPr lang="en-US" sz="1400" u="none" strike="noStrike" cap="none" baseline="0" dirty="0" err="1" smtClean="0">
                          <a:solidFill>
                            <a:schemeClr val="bg1"/>
                          </a:solidFill>
                          <a:effectLst/>
                          <a:sym typeface="Arial"/>
                        </a:rPr>
                        <a:t>giảm</a:t>
                      </a:r>
                      <a:r>
                        <a:rPr lang="en-US" sz="1400" u="none" strike="noStrike" cap="none" baseline="0" dirty="0" smtClean="0">
                          <a:solidFill>
                            <a:schemeClr val="bg1"/>
                          </a:solidFill>
                          <a:effectLst/>
                          <a:sym typeface="Arial"/>
                        </a:rPr>
                        <a:t> </a:t>
                      </a:r>
                      <a:r>
                        <a:rPr lang="en-US" sz="1400" u="none" strike="noStrike" cap="none" baseline="0" dirty="0" err="1" smtClean="0">
                          <a:solidFill>
                            <a:schemeClr val="bg1"/>
                          </a:solidFill>
                          <a:effectLst/>
                          <a:sym typeface="Arial"/>
                        </a:rPr>
                        <a:t>dần</a:t>
                      </a:r>
                      <a:r>
                        <a:rPr lang="en-US" sz="1400" u="none" strike="noStrike" cap="none" baseline="0" dirty="0" smtClean="0">
                          <a:solidFill>
                            <a:schemeClr val="bg1"/>
                          </a:solidFill>
                          <a:effectLst/>
                          <a:sym typeface="Arial"/>
                        </a:rPr>
                        <a:t>)</a:t>
                      </a:r>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smtClean="0">
                          <a:solidFill>
                            <a:schemeClr val="bg1"/>
                          </a:solidFill>
                        </a:rPr>
                        <a:t>O(n</a:t>
                      </a:r>
                      <a:r>
                        <a:rPr lang="en-US" sz="1400" b="1" baseline="30000" dirty="0" smtClean="0">
                          <a:solidFill>
                            <a:schemeClr val="bg1"/>
                          </a:solidFill>
                        </a:rPr>
                        <a:t>2</a:t>
                      </a:r>
                      <a:r>
                        <a:rPr lang="en-US" sz="1400" b="1" dirty="0" smtClean="0">
                          <a:solidFill>
                            <a:schemeClr val="bg1"/>
                          </a:solidFill>
                        </a:rPr>
                        <a:t>)</a:t>
                      </a:r>
                      <a:endParaRPr lang="pt-BR" sz="1400" b="1" dirty="0" smtClean="0">
                        <a:solidFill>
                          <a:schemeClr val="bg1"/>
                        </a:solidFill>
                      </a:endParaRP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smtClean="0">
                          <a:solidFill>
                            <a:schemeClr val="bg1"/>
                          </a:solidFill>
                        </a:rPr>
                        <a:t>O(n</a:t>
                      </a:r>
                      <a:r>
                        <a:rPr lang="en-US" sz="1400" b="1" baseline="30000" dirty="0" smtClean="0">
                          <a:solidFill>
                            <a:schemeClr val="bg1"/>
                          </a:solidFill>
                        </a:rPr>
                        <a:t>2</a:t>
                      </a:r>
                      <a:r>
                        <a:rPr lang="en-US" sz="1400" b="1" dirty="0" smtClean="0">
                          <a:solidFill>
                            <a:schemeClr val="bg1"/>
                          </a:solidFill>
                        </a:rPr>
                        <a:t>)</a:t>
                      </a:r>
                      <a:endParaRPr lang="pt-BR" sz="1400" b="1" dirty="0" smtClean="0">
                        <a:solidFill>
                          <a:schemeClr val="bg1"/>
                        </a:solidFill>
                      </a:endParaRPr>
                    </a:p>
                    <a:p>
                      <a:endParaRPr lang="en-US" dirty="0">
                        <a:solidFill>
                          <a:schemeClr val="bg1"/>
                        </a:solidFill>
                      </a:endParaRPr>
                    </a:p>
                  </a:txBody>
                  <a:tcPr/>
                </a:tc>
              </a:tr>
              <a:tr h="892629">
                <a:tc>
                  <a:txBody>
                    <a:bodyPr/>
                    <a:lstStyle/>
                    <a:p>
                      <a:r>
                        <a:rPr lang="vi-VN" sz="1400" u="none" strike="noStrike" cap="none" dirty="0" smtClean="0">
                          <a:solidFill>
                            <a:schemeClr val="bg1"/>
                          </a:solidFill>
                          <a:effectLst/>
                          <a:sym typeface="Arial"/>
                        </a:rPr>
                        <a:t>Trường hợp tốt nhất</a:t>
                      </a:r>
                      <a:endParaRPr lang="en-US" sz="1400" u="none" strike="noStrike" cap="none" dirty="0" smtClean="0">
                        <a:solidFill>
                          <a:schemeClr val="bg1"/>
                        </a:solidFill>
                        <a:effectLst/>
                        <a:sym typeface="Arial"/>
                      </a:endParaRPr>
                    </a:p>
                    <a:p>
                      <a:r>
                        <a:rPr lang="en-US" sz="1400" u="none" strike="noStrike" cap="none" dirty="0" smtClean="0">
                          <a:solidFill>
                            <a:schemeClr val="bg1"/>
                          </a:solidFill>
                          <a:effectLst/>
                          <a:sym typeface="Arial"/>
                        </a:rPr>
                        <a:t>(</a:t>
                      </a:r>
                      <a:r>
                        <a:rPr lang="en-US" sz="1400" u="none" strike="noStrike" cap="none" dirty="0" err="1" smtClean="0">
                          <a:solidFill>
                            <a:schemeClr val="bg1"/>
                          </a:solidFill>
                          <a:effectLst/>
                          <a:sym typeface="Arial"/>
                        </a:rPr>
                        <a:t>Mảng</a:t>
                      </a:r>
                      <a:r>
                        <a:rPr lang="en-US" sz="1400" u="none" strike="noStrike" cap="none" baseline="0" dirty="0" smtClean="0">
                          <a:solidFill>
                            <a:schemeClr val="bg1"/>
                          </a:solidFill>
                          <a:effectLst/>
                          <a:sym typeface="Arial"/>
                        </a:rPr>
                        <a:t> </a:t>
                      </a:r>
                      <a:r>
                        <a:rPr lang="en-US" sz="1400" u="none" strike="noStrike" cap="none" baseline="0" dirty="0" err="1" smtClean="0">
                          <a:solidFill>
                            <a:schemeClr val="bg1"/>
                          </a:solidFill>
                          <a:effectLst/>
                          <a:sym typeface="Arial"/>
                        </a:rPr>
                        <a:t>đã</a:t>
                      </a:r>
                      <a:r>
                        <a:rPr lang="en-US" sz="1400" u="none" strike="noStrike" cap="none" baseline="0" dirty="0" smtClean="0">
                          <a:solidFill>
                            <a:schemeClr val="bg1"/>
                          </a:solidFill>
                          <a:effectLst/>
                          <a:sym typeface="Arial"/>
                        </a:rPr>
                        <a:t> </a:t>
                      </a:r>
                      <a:r>
                        <a:rPr lang="en-US" sz="1400" u="none" strike="noStrike" cap="none" baseline="0" dirty="0" err="1" smtClean="0">
                          <a:solidFill>
                            <a:schemeClr val="bg1"/>
                          </a:solidFill>
                          <a:effectLst/>
                          <a:sym typeface="Arial"/>
                        </a:rPr>
                        <a:t>được</a:t>
                      </a:r>
                      <a:r>
                        <a:rPr lang="en-US" sz="1400" u="none" strike="noStrike" cap="none" baseline="0" dirty="0" smtClean="0">
                          <a:solidFill>
                            <a:schemeClr val="bg1"/>
                          </a:solidFill>
                          <a:effectLst/>
                          <a:sym typeface="Arial"/>
                        </a:rPr>
                        <a:t> </a:t>
                      </a:r>
                      <a:r>
                        <a:rPr lang="en-US" sz="1400" u="none" strike="noStrike" cap="none" baseline="0" dirty="0" err="1" smtClean="0">
                          <a:solidFill>
                            <a:schemeClr val="bg1"/>
                          </a:solidFill>
                          <a:effectLst/>
                          <a:sym typeface="Arial"/>
                        </a:rPr>
                        <a:t>sắp</a:t>
                      </a:r>
                      <a:r>
                        <a:rPr lang="en-US" sz="1400" u="none" strike="noStrike" cap="none" baseline="0" dirty="0" smtClean="0">
                          <a:solidFill>
                            <a:schemeClr val="bg1"/>
                          </a:solidFill>
                          <a:effectLst/>
                          <a:sym typeface="Arial"/>
                        </a:rPr>
                        <a:t> </a:t>
                      </a:r>
                      <a:r>
                        <a:rPr lang="en-US" sz="1400" u="none" strike="noStrike" cap="none" baseline="0" dirty="0" err="1" smtClean="0">
                          <a:solidFill>
                            <a:schemeClr val="bg1"/>
                          </a:solidFill>
                          <a:effectLst/>
                          <a:sym typeface="Arial"/>
                        </a:rPr>
                        <a:t>xếp</a:t>
                      </a:r>
                      <a:r>
                        <a:rPr lang="en-US" sz="1400" u="none" strike="noStrike" cap="none" baseline="0" dirty="0" smtClean="0">
                          <a:solidFill>
                            <a:schemeClr val="bg1"/>
                          </a:solidFill>
                          <a:effectLst/>
                          <a:sym typeface="Arial"/>
                        </a:rPr>
                        <a:t>)</a:t>
                      </a:r>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smtClean="0">
                          <a:solidFill>
                            <a:schemeClr val="bg1"/>
                          </a:solidFill>
                        </a:rPr>
                        <a:t>O(n</a:t>
                      </a:r>
                      <a:r>
                        <a:rPr lang="en-US" sz="1400" b="1" baseline="30000" dirty="0" smtClean="0">
                          <a:solidFill>
                            <a:schemeClr val="bg1"/>
                          </a:solidFill>
                        </a:rPr>
                        <a:t>2</a:t>
                      </a:r>
                      <a:r>
                        <a:rPr lang="en-US" sz="1400" b="1" dirty="0" smtClean="0">
                          <a:solidFill>
                            <a:schemeClr val="bg1"/>
                          </a:solidFill>
                        </a:rPr>
                        <a:t>)</a:t>
                      </a:r>
                      <a:endParaRPr lang="pt-BR" sz="1400" b="1" dirty="0" smtClean="0">
                        <a:solidFill>
                          <a:schemeClr val="bg1"/>
                        </a:solidFill>
                      </a:endParaRP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smtClean="0">
                          <a:solidFill>
                            <a:schemeClr val="bg1"/>
                          </a:solidFill>
                        </a:rPr>
                        <a:t>O(n</a:t>
                      </a:r>
                      <a:r>
                        <a:rPr lang="en-US" sz="1400" b="1" baseline="0" dirty="0" smtClean="0">
                          <a:solidFill>
                            <a:schemeClr val="bg1"/>
                          </a:solidFill>
                        </a:rPr>
                        <a:t>)</a:t>
                      </a:r>
                      <a:endParaRPr lang="pt-BR" sz="1400" b="1" dirty="0" smtClean="0">
                        <a:solidFill>
                          <a:schemeClr val="bg1"/>
                        </a:solidFill>
                      </a:endParaRPr>
                    </a:p>
                    <a:p>
                      <a:endParaRPr lang="en-US" dirty="0">
                        <a:solidFill>
                          <a:schemeClr val="bg1"/>
                        </a:solidFill>
                      </a:endParaRPr>
                    </a:p>
                  </a:txBody>
                  <a:tcPr>
                    <a:solidFill>
                      <a:schemeClr val="bg1">
                        <a:lumMod val="50000"/>
                        <a:lumOff val="50000"/>
                      </a:schemeClr>
                    </a:solidFill>
                  </a:tcPr>
                </a:tc>
              </a:tr>
              <a:tr h="892629">
                <a:tc>
                  <a:txBody>
                    <a:bodyPr/>
                    <a:lstStyle/>
                    <a:p>
                      <a:r>
                        <a:rPr lang="vi-VN" sz="1400" u="none" strike="noStrike" cap="none" dirty="0" smtClean="0">
                          <a:solidFill>
                            <a:schemeClr val="bg1"/>
                          </a:solidFill>
                          <a:effectLst/>
                          <a:sym typeface="Arial"/>
                        </a:rPr>
                        <a:t>Trường hợp trung bình</a:t>
                      </a:r>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smtClean="0">
                          <a:solidFill>
                            <a:schemeClr val="bg1"/>
                          </a:solidFill>
                        </a:rPr>
                        <a:t>O(n</a:t>
                      </a:r>
                      <a:r>
                        <a:rPr lang="en-US" sz="1400" b="1" baseline="30000" dirty="0" smtClean="0">
                          <a:solidFill>
                            <a:schemeClr val="bg1"/>
                          </a:solidFill>
                        </a:rPr>
                        <a:t>2</a:t>
                      </a:r>
                      <a:r>
                        <a:rPr lang="en-US" sz="1400" b="1" dirty="0" smtClean="0">
                          <a:solidFill>
                            <a:schemeClr val="bg1"/>
                          </a:solidFill>
                        </a:rPr>
                        <a:t>)</a:t>
                      </a:r>
                      <a:endParaRPr lang="pt-BR" sz="1400" b="1" dirty="0" smtClean="0">
                        <a:solidFill>
                          <a:schemeClr val="bg1"/>
                        </a:solidFill>
                      </a:endParaRP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smtClean="0">
                          <a:solidFill>
                            <a:schemeClr val="bg1"/>
                          </a:solidFill>
                        </a:rPr>
                        <a:t>O(n</a:t>
                      </a:r>
                      <a:r>
                        <a:rPr lang="en-US" sz="1400" b="1" baseline="30000" dirty="0" smtClean="0">
                          <a:solidFill>
                            <a:schemeClr val="bg1"/>
                          </a:solidFill>
                        </a:rPr>
                        <a:t>2</a:t>
                      </a:r>
                      <a:r>
                        <a:rPr lang="en-US" sz="1400" b="1" dirty="0" smtClean="0">
                          <a:solidFill>
                            <a:schemeClr val="bg1"/>
                          </a:solidFill>
                        </a:rPr>
                        <a:t>)</a:t>
                      </a:r>
                      <a:endParaRPr lang="pt-BR" sz="1400" b="1" dirty="0" smtClean="0">
                        <a:solidFill>
                          <a:schemeClr val="bg1"/>
                        </a:solidFill>
                      </a:endParaRPr>
                    </a:p>
                    <a:p>
                      <a:endParaRPr lang="en-US" dirty="0">
                        <a:solidFill>
                          <a:schemeClr val="bg1"/>
                        </a:solidFill>
                      </a:endParaRPr>
                    </a:p>
                  </a:txBody>
                  <a:tcPr/>
                </a:tc>
              </a:tr>
            </a:tbl>
          </a:graphicData>
        </a:graphic>
      </p:graphicFrame>
      <p:sp>
        <p:nvSpPr>
          <p:cNvPr id="24" name="Minus 23"/>
          <p:cNvSpPr/>
          <p:nvPr/>
        </p:nvSpPr>
        <p:spPr>
          <a:xfrm>
            <a:off x="5562600" y="2011680"/>
            <a:ext cx="1524000" cy="228600"/>
          </a:xfrm>
          <a:prstGeom prst="mathMinus">
            <a:avLst>
              <a:gd name="adj1" fmla="val 1685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a:off x="6781800" y="2120265"/>
            <a:ext cx="152400" cy="44577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867400" y="2566035"/>
            <a:ext cx="3200400" cy="1529715"/>
          </a:xfrm>
          <a:prstGeom prst="rect">
            <a:avLst/>
          </a:prstGeom>
          <a:no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chemeClr val="tx1"/>
                </a:solidFill>
              </a:rPr>
              <a:t>for </a:t>
            </a:r>
            <a:r>
              <a:rPr lang="en-US" dirty="0" err="1">
                <a:solidFill>
                  <a:schemeClr val="tx1"/>
                </a:solidFill>
              </a:rPr>
              <a:t>i</a:t>
            </a:r>
            <a:r>
              <a:rPr lang="en-US" dirty="0">
                <a:solidFill>
                  <a:schemeClr val="tx1"/>
                </a:solidFill>
              </a:rPr>
              <a:t> </a:t>
            </a:r>
            <a:r>
              <a:rPr lang="en-US" dirty="0">
                <a:solidFill>
                  <a:schemeClr val="tx1"/>
                </a:solidFill>
                <a:sym typeface="Wingdings"/>
              </a:rPr>
              <a:t></a:t>
            </a:r>
            <a:r>
              <a:rPr lang="en-US" dirty="0">
                <a:solidFill>
                  <a:schemeClr val="tx1"/>
                </a:solidFill>
              </a:rPr>
              <a:t>0 </a:t>
            </a:r>
            <a:r>
              <a:rPr lang="en-US" b="1" dirty="0">
                <a:solidFill>
                  <a:schemeClr val="tx1"/>
                </a:solidFill>
              </a:rPr>
              <a:t>to</a:t>
            </a:r>
            <a:r>
              <a:rPr lang="en-US" dirty="0">
                <a:solidFill>
                  <a:schemeClr val="tx1"/>
                </a:solidFill>
              </a:rPr>
              <a:t> n-2 </a:t>
            </a:r>
            <a:r>
              <a:rPr lang="en-US" b="1" dirty="0">
                <a:solidFill>
                  <a:schemeClr val="tx1"/>
                </a:solidFill>
              </a:rPr>
              <a:t>do</a:t>
            </a:r>
            <a:endParaRPr lang="en-US" dirty="0">
              <a:solidFill>
                <a:schemeClr val="tx1"/>
              </a:solidFill>
            </a:endParaRPr>
          </a:p>
          <a:p>
            <a:r>
              <a:rPr lang="en-US" b="1" dirty="0" smtClean="0">
                <a:solidFill>
                  <a:schemeClr val="tx1"/>
                </a:solidFill>
              </a:rPr>
              <a:t>      for</a:t>
            </a:r>
            <a:r>
              <a:rPr lang="en-US" dirty="0" smtClean="0">
                <a:solidFill>
                  <a:schemeClr val="tx1"/>
                </a:solidFill>
              </a:rPr>
              <a:t> </a:t>
            </a:r>
            <a:r>
              <a:rPr lang="en-US" dirty="0">
                <a:solidFill>
                  <a:schemeClr val="tx1"/>
                </a:solidFill>
              </a:rPr>
              <a:t>j </a:t>
            </a:r>
            <a:r>
              <a:rPr lang="en-US" dirty="0">
                <a:solidFill>
                  <a:schemeClr val="tx1"/>
                </a:solidFill>
                <a:sym typeface="Wingdings"/>
              </a:rPr>
              <a:t></a:t>
            </a:r>
            <a:r>
              <a:rPr lang="en-US" dirty="0">
                <a:solidFill>
                  <a:schemeClr val="tx1"/>
                </a:solidFill>
              </a:rPr>
              <a:t>0 to n-2-i </a:t>
            </a:r>
            <a:r>
              <a:rPr lang="en-US" b="1" dirty="0">
                <a:solidFill>
                  <a:schemeClr val="tx1"/>
                </a:solidFill>
              </a:rPr>
              <a:t>do</a:t>
            </a:r>
            <a:r>
              <a:rPr lang="en-US" dirty="0">
                <a:solidFill>
                  <a:schemeClr val="tx1"/>
                </a:solidFill>
              </a:rPr>
              <a:t>		</a:t>
            </a:r>
          </a:p>
          <a:p>
            <a:r>
              <a:rPr lang="en-US" b="1" dirty="0" smtClean="0">
                <a:solidFill>
                  <a:schemeClr val="tx1"/>
                </a:solidFill>
              </a:rPr>
              <a:t>         </a:t>
            </a:r>
            <a:r>
              <a:rPr lang="en-US" b="1" dirty="0" smtClean="0">
                <a:solidFill>
                  <a:srgbClr val="FF0000"/>
                </a:solidFill>
              </a:rPr>
              <a:t>if</a:t>
            </a:r>
            <a:r>
              <a:rPr lang="en-US" dirty="0" smtClean="0">
                <a:solidFill>
                  <a:srgbClr val="FF0000"/>
                </a:solidFill>
              </a:rPr>
              <a:t> </a:t>
            </a:r>
            <a:r>
              <a:rPr lang="en-US" dirty="0">
                <a:solidFill>
                  <a:srgbClr val="FF0000"/>
                </a:solidFill>
              </a:rPr>
              <a:t>A[j+1]&lt;A[j]swap A[j] and A[j+1]</a:t>
            </a:r>
          </a:p>
          <a:p>
            <a:pPr algn="ctr"/>
            <a:endParaRPr lang="en-US" dirty="0"/>
          </a:p>
        </p:txBody>
      </p:sp>
    </p:spTree>
    <p:extLst>
      <p:ext uri="{BB962C8B-B14F-4D97-AF65-F5344CB8AC3E}">
        <p14:creationId xmlns:p14="http://schemas.microsoft.com/office/powerpoint/2010/main" val="22319083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8800" y="3257550"/>
            <a:ext cx="6634200" cy="608400"/>
          </a:xfrm>
          <a:prstGeom prst="rect">
            <a:avLst/>
          </a:prstGeom>
        </p:spPr>
        <p:txBody>
          <a:bodyPr spcFirstLastPara="1" wrap="square" lIns="0" tIns="0" rIns="0" bIns="0" anchor="b" anchorCtr="0">
            <a:noAutofit/>
          </a:bodyPr>
          <a:lstStyle/>
          <a:p>
            <a:r>
              <a:rPr lang="en-US" dirty="0" smtClean="0"/>
              <a:t>Sequential </a:t>
            </a:r>
            <a:r>
              <a:rPr lang="en-US" dirty="0"/>
              <a:t>search: </a:t>
            </a:r>
            <a:r>
              <a:rPr lang="en-US" dirty="0" err="1"/>
              <a:t>Thuật</a:t>
            </a:r>
            <a:r>
              <a:rPr lang="en-US" dirty="0"/>
              <a:t> </a:t>
            </a:r>
            <a:r>
              <a:rPr lang="en-US" dirty="0" err="1"/>
              <a:t>toán</a:t>
            </a:r>
            <a:r>
              <a:rPr lang="en-US" dirty="0"/>
              <a:t> </a:t>
            </a:r>
            <a:r>
              <a:rPr lang="en-US" dirty="0" err="1"/>
              <a:t>tìm</a:t>
            </a:r>
            <a:r>
              <a:rPr lang="en-US" dirty="0"/>
              <a:t> </a:t>
            </a:r>
            <a:r>
              <a:rPr lang="en-US" dirty="0" err="1"/>
              <a:t>kiếm</a:t>
            </a:r>
            <a:r>
              <a:rPr lang="en-US" dirty="0"/>
              <a:t> </a:t>
            </a:r>
            <a:r>
              <a:rPr lang="en-US" dirty="0" err="1"/>
              <a:t>tuần</a:t>
            </a:r>
            <a:r>
              <a:rPr lang="en-US" dirty="0"/>
              <a:t> </a:t>
            </a:r>
            <a:r>
              <a:rPr lang="en-US" dirty="0" err="1"/>
              <a:t>tự</a:t>
            </a:r>
            <a:endParaRPr lang="en-US" dirty="0">
              <a:effectLst/>
            </a:endParaRPr>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III</a:t>
            </a:r>
            <a:endParaRPr b="1" dirty="0">
              <a:solidFill>
                <a:schemeClr val="dk1"/>
              </a:solidFill>
              <a:latin typeface="Saira Semi Condensed"/>
              <a:ea typeface="Saira Semi Condensed"/>
              <a:cs typeface="Saira Semi Condensed"/>
              <a:sym typeface="Saira Semi Condensed"/>
            </a:endParaRPr>
          </a:p>
        </p:txBody>
      </p:sp>
      <p:pic>
        <p:nvPicPr>
          <p:cNvPr id="5" name="Google Shape;223;p14"/>
          <p:cNvPicPr preferRelativeResize="0"/>
          <p:nvPr/>
        </p:nvPicPr>
        <p:blipFill>
          <a:blip r:embed="rId3">
            <a:extLst>
              <a:ext uri="{28A0092B-C50C-407E-A947-70E740481C1C}">
                <a14:useLocalDpi xmlns:a14="http://schemas.microsoft.com/office/drawing/2010/main" val="0"/>
              </a:ext>
            </a:extLst>
          </a:blip>
          <a:stretch>
            <a:fillRect/>
          </a:stretch>
        </p:blipFill>
        <p:spPr>
          <a:xfrm rot="242861">
            <a:off x="6688758" y="205699"/>
            <a:ext cx="2278630" cy="1762379"/>
          </a:xfrm>
          <a:prstGeom prst="hexagon">
            <a:avLst>
              <a:gd name="adj" fmla="val 25093"/>
              <a:gd name="vf" fmla="val 115470"/>
            </a:avLst>
          </a:prstGeom>
          <a:noFill/>
          <a:ln w="76200" cap="flat" cmpd="sng">
            <a:solidFill>
              <a:schemeClr val="accent4"/>
            </a:solidFill>
            <a:prstDash val="solid"/>
            <a:miter lim="8000"/>
            <a:headEnd type="none" w="sm" len="sm"/>
            <a:tailEnd type="none" w="sm" len="sm"/>
          </a:ln>
          <a:effectLst>
            <a:outerShdw blurRad="357188" dist="76200" dir="5400000" algn="bl" rotWithShape="0">
              <a:schemeClr val="lt1">
                <a:alpha val="50000"/>
              </a:schemeClr>
            </a:outerShdw>
          </a:effectLst>
        </p:spPr>
      </p:pic>
    </p:spTree>
    <p:extLst>
      <p:ext uri="{BB962C8B-B14F-4D97-AF65-F5344CB8AC3E}">
        <p14:creationId xmlns:p14="http://schemas.microsoft.com/office/powerpoint/2010/main" val="20146510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43000" y="819150"/>
            <a:ext cx="6728400" cy="351300"/>
          </a:xfrm>
        </p:spPr>
        <p:txBody>
          <a:bodyPr/>
          <a:lstStyle/>
          <a:p>
            <a:r>
              <a:rPr lang="en-US" dirty="0" err="1">
                <a:latin typeface="Times New Roman" panose="02020603050405020304" pitchFamily="18" charset="0"/>
                <a:cs typeface="Times New Roman" panose="02020603050405020304" pitchFamily="18" charset="0"/>
              </a:rPr>
              <a:t>Sequenrtial</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search(</a:t>
            </a:r>
            <a:r>
              <a:rPr lang="en-US" dirty="0">
                <a:latin typeface="Times New Roman" panose="02020603050405020304" pitchFamily="18" charset="0"/>
                <a:cs typeface="Times New Roman" panose="02020603050405020304" pitchFamily="18" charset="0"/>
              </a:rPr>
              <a:t>Linear </a:t>
            </a:r>
            <a:r>
              <a:rPr lang="en-US" dirty="0" smtClean="0">
                <a:latin typeface="Times New Roman" panose="02020603050405020304" pitchFamily="18" charset="0"/>
                <a:cs typeface="Times New Roman" panose="02020603050405020304" pitchFamily="18" charset="0"/>
              </a:rPr>
              <a:t>search</a:t>
            </a:r>
            <a:r>
              <a:rPr lang="en-US" b="1" u="sng"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8" name="Text Placeholder 7"/>
          <p:cNvSpPr>
            <a:spLocks noGrp="1"/>
          </p:cNvSpPr>
          <p:nvPr>
            <p:ph type="body" idx="1"/>
          </p:nvPr>
        </p:nvSpPr>
        <p:spPr>
          <a:xfrm>
            <a:off x="1207850" y="2495550"/>
            <a:ext cx="6728400" cy="1968498"/>
          </a:xfrm>
        </p:spPr>
        <p:txBody>
          <a:bodyPr/>
          <a:lstStyle/>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dirty="0" err="1" smtClean="0">
                <a:latin typeface="Times New Roman" panose="02020603050405020304" pitchFamily="18" charset="0"/>
                <a:cs typeface="Times New Roman" panose="02020603050405020304" pitchFamily="18" charset="0"/>
              </a:rPr>
              <a:t>Tìm</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kiếm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duyệt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tìm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thấy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muốn</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276350"/>
            <a:ext cx="6477000" cy="2133600"/>
          </a:xfrm>
          <a:prstGeom prst="rect">
            <a:avLst/>
          </a:prstGeom>
          <a:ln w="28575">
            <a:solidFill>
              <a:schemeClr val="accent4"/>
            </a:solidFill>
          </a:ln>
        </p:spPr>
      </p:pic>
      <p:sp>
        <p:nvSpPr>
          <p:cNvPr id="12" name="Google Shape;222;p14"/>
          <p:cNvSpPr txBox="1">
            <a:spLocks noGrp="1"/>
          </p:cNvSpPr>
          <p:nvPr>
            <p:ph type="sldNum" idx="12"/>
          </p:nvPr>
        </p:nvSpPr>
        <p:spPr>
          <a:xfrm>
            <a:off x="8610600" y="455295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400">
                <a:latin typeface="Times New Roman" panose="02020603050405020304" pitchFamily="18" charset="0"/>
                <a:cs typeface="Times New Roman" panose="02020603050405020304" pitchFamily="18" charset="0"/>
              </a:rPr>
              <a:t>19</a:t>
            </a:fld>
            <a:endParaRPr sz="1400" dirty="0">
              <a:latin typeface="Times New Roman" panose="02020603050405020304" pitchFamily="18" charset="0"/>
              <a:cs typeface="Times New Roman" panose="02020603050405020304" pitchFamily="18" charset="0"/>
            </a:endParaRPr>
          </a:p>
        </p:txBody>
      </p:sp>
      <p:grpSp>
        <p:nvGrpSpPr>
          <p:cNvPr id="13" name="Google Shape;947;p47"/>
          <p:cNvGrpSpPr/>
          <p:nvPr/>
        </p:nvGrpSpPr>
        <p:grpSpPr>
          <a:xfrm>
            <a:off x="155575" y="87904"/>
            <a:ext cx="606425" cy="609600"/>
            <a:chOff x="3951850" y="2985350"/>
            <a:chExt cx="407950" cy="416500"/>
          </a:xfrm>
        </p:grpSpPr>
        <p:sp>
          <p:nvSpPr>
            <p:cNvPr id="14" name="Google Shape;948;p4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49;p4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50;p4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951;p4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008504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142885" y="819150"/>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err="1" smtClean="0"/>
              <a:t>Nội</a:t>
            </a:r>
            <a:r>
              <a:rPr lang="en-US" dirty="0" smtClean="0"/>
              <a:t> dung</a:t>
            </a:r>
            <a:endParaRPr dirty="0"/>
          </a:p>
        </p:txBody>
      </p:sp>
      <p:sp>
        <p:nvSpPr>
          <p:cNvPr id="242" name="Google Shape;242;p17"/>
          <p:cNvSpPr txBox="1">
            <a:spLocks noGrp="1"/>
          </p:cNvSpPr>
          <p:nvPr>
            <p:ph type="body" idx="1"/>
          </p:nvPr>
        </p:nvSpPr>
        <p:spPr>
          <a:xfrm>
            <a:off x="914400" y="2571750"/>
            <a:ext cx="7467600" cy="3033900"/>
          </a:xfrm>
          <a:prstGeom prst="rect">
            <a:avLst/>
          </a:prstGeom>
        </p:spPr>
        <p:txBody>
          <a:bodyPr spcFirstLastPara="1" wrap="square" lIns="0" tIns="0" rIns="0" bIns="0" anchor="t" anchorCtr="0">
            <a:noAutofit/>
          </a:bodyPr>
          <a:lstStyle/>
          <a:p>
            <a:pPr marL="628650" indent="-514350">
              <a:buFont typeface="+mj-lt"/>
              <a:buAutoNum type="romanUcPeriod"/>
            </a:pPr>
            <a:r>
              <a:rPr lang="en" dirty="0" smtClean="0"/>
              <a:t>Giới thiệu về </a:t>
            </a:r>
            <a:r>
              <a:rPr lang="en-US" dirty="0"/>
              <a:t>Brute </a:t>
            </a:r>
            <a:r>
              <a:rPr lang="en-US" dirty="0" smtClean="0"/>
              <a:t>Force </a:t>
            </a:r>
            <a:r>
              <a:rPr lang="en-US" dirty="0" err="1" smtClean="0"/>
              <a:t>và</a:t>
            </a:r>
            <a:r>
              <a:rPr lang="en-US" dirty="0" smtClean="0"/>
              <a:t> </a:t>
            </a:r>
            <a:r>
              <a:rPr lang="en" dirty="0" smtClean="0"/>
              <a:t>chiến lược vét cạn </a:t>
            </a:r>
          </a:p>
          <a:p>
            <a:pPr marL="628650" lvl="0" indent="-514350" algn="l" rtl="0">
              <a:spcBef>
                <a:spcPts val="0"/>
              </a:spcBef>
              <a:spcAft>
                <a:spcPts val="0"/>
              </a:spcAft>
              <a:buSzPts val="1800"/>
              <a:buFont typeface="+mj-lt"/>
              <a:buAutoNum type="romanUcPeriod"/>
            </a:pPr>
            <a:r>
              <a:rPr lang="en-US" dirty="0" smtClean="0"/>
              <a:t>Sorting: </a:t>
            </a:r>
            <a:r>
              <a:rPr lang="en-US" dirty="0" err="1" smtClean="0"/>
              <a:t>Thuật</a:t>
            </a:r>
            <a:r>
              <a:rPr lang="en-US" dirty="0" smtClean="0"/>
              <a:t> </a:t>
            </a:r>
            <a:r>
              <a:rPr lang="en-US" dirty="0" err="1" smtClean="0"/>
              <a:t>toán</a:t>
            </a:r>
            <a:r>
              <a:rPr lang="en-US" dirty="0" smtClean="0"/>
              <a:t> </a:t>
            </a:r>
            <a:r>
              <a:rPr lang="en-US" dirty="0" err="1" smtClean="0"/>
              <a:t>sắp</a:t>
            </a:r>
            <a:r>
              <a:rPr lang="en-US" dirty="0" smtClean="0"/>
              <a:t> </a:t>
            </a:r>
            <a:r>
              <a:rPr lang="en-US" dirty="0" err="1" smtClean="0"/>
              <a:t>xếp</a:t>
            </a:r>
            <a:endParaRPr dirty="0"/>
          </a:p>
          <a:p>
            <a:pPr marL="571500" lvl="0" indent="-457200" algn="l" rtl="0">
              <a:spcBef>
                <a:spcPts val="600"/>
              </a:spcBef>
              <a:spcAft>
                <a:spcPts val="0"/>
              </a:spcAft>
              <a:buSzPts val="1800"/>
              <a:buFont typeface="+mj-lt"/>
              <a:buAutoNum type="romanUcPeriod"/>
            </a:pPr>
            <a:r>
              <a:rPr lang="en" dirty="0" smtClean="0"/>
              <a:t>Sequential </a:t>
            </a:r>
            <a:r>
              <a:rPr lang="en" dirty="0" smtClean="0"/>
              <a:t>search: Thuật toán tìm kiếm tuần tự</a:t>
            </a:r>
          </a:p>
          <a:p>
            <a:pPr marL="571500" lvl="0" indent="-457200">
              <a:spcBef>
                <a:spcPts val="600"/>
              </a:spcBef>
              <a:buFont typeface="+mj-lt"/>
              <a:buAutoNum type="romanUcPeriod"/>
            </a:pPr>
            <a:r>
              <a:rPr lang="en" dirty="0"/>
              <a:t>Exhaustive </a:t>
            </a:r>
            <a:r>
              <a:rPr lang="en" dirty="0" smtClean="0"/>
              <a:t>Search:Tìm kiếm toàn diện</a:t>
            </a:r>
          </a:p>
          <a:p>
            <a:pPr marL="114300" lvl="0" indent="0">
              <a:spcBef>
                <a:spcPts val="600"/>
              </a:spcBef>
              <a:buNone/>
            </a:pPr>
            <a:r>
              <a:rPr lang="en-US" dirty="0"/>
              <a:t>v</a:t>
            </a:r>
            <a:r>
              <a:rPr lang="en" dirty="0" smtClean="0"/>
              <a:t>à các bài toán tối ưu</a:t>
            </a: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dirty="0"/>
          </a:p>
        </p:txBody>
      </p:sp>
      <p:sp>
        <p:nvSpPr>
          <p:cNvPr id="5" name="Google Shape;378;p28"/>
          <p:cNvSpPr/>
          <p:nvPr/>
        </p:nvSpPr>
        <p:spPr>
          <a:xfrm>
            <a:off x="1447800" y="1276350"/>
            <a:ext cx="1828800" cy="669000"/>
          </a:xfrm>
          <a:prstGeom prst="chevron">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lt1"/>
                </a:solidFill>
                <a:latin typeface="Saira Semi Condensed"/>
                <a:ea typeface="Saira Semi Condensed"/>
                <a:cs typeface="Saira Semi Condensed"/>
                <a:sym typeface="Saira Semi Condensed"/>
              </a:rPr>
              <a:t>Brute Force</a:t>
            </a:r>
            <a:endParaRPr dirty="0">
              <a:solidFill>
                <a:schemeClr val="lt1"/>
              </a:solidFill>
              <a:latin typeface="Saira Semi Condensed"/>
              <a:ea typeface="Saira Semi Condensed"/>
              <a:cs typeface="Saira Semi Condensed"/>
              <a:sym typeface="Saira Semi Condensed"/>
            </a:endParaRPr>
          </a:p>
        </p:txBody>
      </p:sp>
      <p:sp>
        <p:nvSpPr>
          <p:cNvPr id="6" name="Google Shape;378;p28"/>
          <p:cNvSpPr/>
          <p:nvPr/>
        </p:nvSpPr>
        <p:spPr>
          <a:xfrm>
            <a:off x="2971800" y="1276350"/>
            <a:ext cx="1828800" cy="669000"/>
          </a:xfrm>
          <a:prstGeom prst="chevron">
            <a:avLst>
              <a:gd name="adj" fmla="val 50000"/>
            </a:avLst>
          </a:prstGeom>
          <a:solidFill>
            <a:srgbClr val="00B0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lt1"/>
                </a:solidFill>
                <a:latin typeface="Saira Semi Condensed"/>
                <a:ea typeface="Saira Semi Condensed"/>
                <a:cs typeface="Saira Semi Condensed"/>
                <a:sym typeface="Saira Semi Condensed"/>
              </a:rPr>
              <a:t>Sorting</a:t>
            </a:r>
            <a:endParaRPr dirty="0">
              <a:solidFill>
                <a:schemeClr val="lt1"/>
              </a:solidFill>
              <a:latin typeface="Saira Semi Condensed"/>
              <a:ea typeface="Saira Semi Condensed"/>
              <a:cs typeface="Saira Semi Condensed"/>
              <a:sym typeface="Saira Semi Condensed"/>
            </a:endParaRPr>
          </a:p>
        </p:txBody>
      </p:sp>
      <p:sp>
        <p:nvSpPr>
          <p:cNvPr id="7" name="Google Shape;378;p28"/>
          <p:cNvSpPr/>
          <p:nvPr/>
        </p:nvSpPr>
        <p:spPr>
          <a:xfrm>
            <a:off x="4495800" y="1275332"/>
            <a:ext cx="1828800" cy="669000"/>
          </a:xfrm>
          <a:prstGeom prst="chevron">
            <a:avLst>
              <a:gd name="adj" fmla="val 50000"/>
            </a:avLst>
          </a:prstGeom>
          <a:solidFill>
            <a:srgbClr val="0070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lt1"/>
                </a:solidFill>
                <a:latin typeface="Saira Semi Condensed"/>
                <a:ea typeface="Saira Semi Condensed"/>
                <a:cs typeface="Saira Semi Condensed"/>
                <a:sym typeface="Saira Semi Condensed"/>
              </a:rPr>
              <a:t>Sequential</a:t>
            </a:r>
          </a:p>
          <a:p>
            <a:pPr marL="0" lvl="0" indent="0" algn="ctr" rtl="0">
              <a:spcBef>
                <a:spcPts val="0"/>
              </a:spcBef>
              <a:spcAft>
                <a:spcPts val="0"/>
              </a:spcAft>
              <a:buNone/>
            </a:pPr>
            <a:r>
              <a:rPr lang="en" dirty="0" smtClean="0">
                <a:solidFill>
                  <a:schemeClr val="lt1"/>
                </a:solidFill>
                <a:latin typeface="Saira Semi Condensed"/>
                <a:ea typeface="Saira Semi Condensed"/>
                <a:cs typeface="Saira Semi Condensed"/>
                <a:sym typeface="Saira Semi Condensed"/>
              </a:rPr>
              <a:t>Sreach</a:t>
            </a:r>
            <a:endParaRPr dirty="0">
              <a:solidFill>
                <a:schemeClr val="lt1"/>
              </a:solidFill>
              <a:latin typeface="Saira Semi Condensed"/>
              <a:ea typeface="Saira Semi Condensed"/>
              <a:cs typeface="Saira Semi Condensed"/>
              <a:sym typeface="Saira Semi Condensed"/>
            </a:endParaRPr>
          </a:p>
        </p:txBody>
      </p:sp>
      <p:sp>
        <p:nvSpPr>
          <p:cNvPr id="8" name="Google Shape;378;p28"/>
          <p:cNvSpPr/>
          <p:nvPr/>
        </p:nvSpPr>
        <p:spPr>
          <a:xfrm>
            <a:off x="6019800" y="1270824"/>
            <a:ext cx="1828800" cy="669000"/>
          </a:xfrm>
          <a:prstGeom prst="chevron">
            <a:avLst>
              <a:gd name="adj" fmla="val 50000"/>
            </a:avLst>
          </a:prstGeom>
          <a:solidFill>
            <a:srgbClr val="92D05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lt1"/>
                </a:solidFill>
                <a:latin typeface="Saira Semi Condensed"/>
                <a:ea typeface="Saira Semi Condensed"/>
                <a:cs typeface="Saira Semi Condensed"/>
                <a:sym typeface="Saira Semi Condensed"/>
              </a:rPr>
              <a:t>Exhaustive Search</a:t>
            </a:r>
            <a:endParaRPr dirty="0">
              <a:solidFill>
                <a:schemeClr val="lt1"/>
              </a:solidFill>
              <a:latin typeface="Saira Semi Condensed"/>
              <a:ea typeface="Saira Semi Condensed"/>
              <a:cs typeface="Saira Semi Condensed"/>
              <a:sym typeface="Saira Semi Condensed"/>
            </a:endParaRPr>
          </a:p>
        </p:txBody>
      </p:sp>
      <p:sp>
        <p:nvSpPr>
          <p:cNvPr id="9" name="Google Shape;241;p17"/>
          <p:cNvSpPr txBox="1">
            <a:spLocks/>
          </p:cNvSpPr>
          <p:nvPr/>
        </p:nvSpPr>
        <p:spPr>
          <a:xfrm>
            <a:off x="1219200" y="2038350"/>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1pPr>
            <a:lvl2pPr marR="0" lvl="1"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2pPr>
            <a:lvl3pPr marR="0" lvl="2"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3pPr>
            <a:lvl4pPr marR="0" lvl="3"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4pPr>
            <a:lvl5pPr marR="0" lvl="4"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5pPr>
            <a:lvl6pPr marR="0" lvl="5"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6pPr>
            <a:lvl7pPr marR="0" lvl="6"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7pPr>
            <a:lvl8pPr marR="0" lvl="7"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8pPr>
            <a:lvl9pPr marR="0" lvl="8" algn="l" rtl="0">
              <a:lnSpc>
                <a:spcPct val="90000"/>
              </a:lnSpc>
              <a:spcBef>
                <a:spcPts val="0"/>
              </a:spcBef>
              <a:spcAft>
                <a:spcPts val="0"/>
              </a:spcAft>
              <a:buClr>
                <a:schemeClr val="dk1"/>
              </a:buClr>
              <a:buSzPts val="3200"/>
              <a:buFont typeface="Saira Semi Condensed"/>
              <a:buNone/>
              <a:defRPr sz="3200" b="0" i="0" u="none" strike="noStrike" cap="none">
                <a:solidFill>
                  <a:schemeClr val="dk1"/>
                </a:solidFill>
                <a:latin typeface="Saira Semi Condensed"/>
                <a:ea typeface="Saira Semi Condensed"/>
                <a:cs typeface="Saira Semi Condensed"/>
                <a:sym typeface="Saira Semi Condensed"/>
              </a:defRPr>
            </a:lvl9pPr>
          </a:lstStyle>
          <a:p>
            <a:r>
              <a:rPr lang="en-US" sz="2000" dirty="0">
                <a:solidFill>
                  <a:schemeClr val="accent4"/>
                </a:solidFill>
              </a:rPr>
              <a:t> </a:t>
            </a:r>
            <a:r>
              <a:rPr lang="en-US" sz="2000" dirty="0" smtClean="0">
                <a:solidFill>
                  <a:schemeClr val="accent4"/>
                </a:solidFill>
              </a:rPr>
              <a:t>              I                     II                   III                  IV</a:t>
            </a:r>
            <a:endParaRPr lang="en-US" sz="2000" dirty="0">
              <a:solidFill>
                <a:schemeClr val="accent4"/>
              </a:solidFill>
            </a:endParaRPr>
          </a:p>
        </p:txBody>
      </p:sp>
      <p:grpSp>
        <p:nvGrpSpPr>
          <p:cNvPr id="10" name="Google Shape;1620;p48"/>
          <p:cNvGrpSpPr/>
          <p:nvPr/>
        </p:nvGrpSpPr>
        <p:grpSpPr>
          <a:xfrm>
            <a:off x="228600" y="133350"/>
            <a:ext cx="373053" cy="445791"/>
            <a:chOff x="8095060" y="5664590"/>
            <a:chExt cx="497404" cy="594389"/>
          </a:xfrm>
        </p:grpSpPr>
        <p:grpSp>
          <p:nvGrpSpPr>
            <p:cNvPr id="11" name="Google Shape;1621;p48"/>
            <p:cNvGrpSpPr/>
            <p:nvPr/>
          </p:nvGrpSpPr>
          <p:grpSpPr>
            <a:xfrm>
              <a:off x="8095060" y="5969027"/>
              <a:ext cx="497404" cy="289951"/>
              <a:chOff x="8095060" y="5969027"/>
              <a:chExt cx="497404" cy="289951"/>
            </a:xfrm>
          </p:grpSpPr>
          <p:sp>
            <p:nvSpPr>
              <p:cNvPr id="24" name="Google Shape;1622;p48"/>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 name="Google Shape;1623;p48"/>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 name="Google Shape;1624;p48"/>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2" name="Google Shape;1625;p48"/>
            <p:cNvGrpSpPr/>
            <p:nvPr/>
          </p:nvGrpSpPr>
          <p:grpSpPr>
            <a:xfrm>
              <a:off x="8095060" y="5867832"/>
              <a:ext cx="497404" cy="289312"/>
              <a:chOff x="8095060" y="5867832"/>
              <a:chExt cx="497404" cy="289312"/>
            </a:xfrm>
          </p:grpSpPr>
          <p:sp>
            <p:nvSpPr>
              <p:cNvPr id="21" name="Google Shape;1626;p48"/>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1627;p48"/>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 name="Google Shape;1628;p48"/>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3" name="Google Shape;1629;p48"/>
            <p:cNvGrpSpPr/>
            <p:nvPr/>
          </p:nvGrpSpPr>
          <p:grpSpPr>
            <a:xfrm>
              <a:off x="8095060" y="5765998"/>
              <a:ext cx="497404" cy="289312"/>
              <a:chOff x="8095060" y="5765998"/>
              <a:chExt cx="497404" cy="289312"/>
            </a:xfrm>
          </p:grpSpPr>
          <p:sp>
            <p:nvSpPr>
              <p:cNvPr id="18" name="Google Shape;1630;p48"/>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1631;p48"/>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1632;p48"/>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nvGrpSpPr>
            <p:cNvPr id="14" name="Google Shape;1633;p48"/>
            <p:cNvGrpSpPr/>
            <p:nvPr/>
          </p:nvGrpSpPr>
          <p:grpSpPr>
            <a:xfrm>
              <a:off x="8095060" y="5664590"/>
              <a:ext cx="497404" cy="290164"/>
              <a:chOff x="8095060" y="5664590"/>
              <a:chExt cx="497404" cy="290164"/>
            </a:xfrm>
          </p:grpSpPr>
          <p:sp>
            <p:nvSpPr>
              <p:cNvPr id="15" name="Google Shape;1634;p48"/>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6" name="Google Shape;1635;p48"/>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7" name="Google Shape;1636;p48"/>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spTree>
    <p:extLst>
      <p:ext uri="{BB962C8B-B14F-4D97-AF65-F5344CB8AC3E}">
        <p14:creationId xmlns:p14="http://schemas.microsoft.com/office/powerpoint/2010/main" val="24404520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Sequenrtial</a:t>
            </a:r>
            <a:r>
              <a:rPr lang="en-US" dirty="0">
                <a:latin typeface="Times New Roman" panose="02020603050405020304" pitchFamily="18" charset="0"/>
                <a:cs typeface="Times New Roman" panose="02020603050405020304" pitchFamily="18" charset="0"/>
              </a:rPr>
              <a:t> search</a:t>
            </a:r>
            <a:endParaRPr lang="en-US" dirty="0"/>
          </a:p>
        </p:txBody>
      </p:sp>
      <p:sp>
        <p:nvSpPr>
          <p:cNvPr id="3" name="Text Placeholder 2"/>
          <p:cNvSpPr>
            <a:spLocks noGrp="1"/>
          </p:cNvSpPr>
          <p:nvPr>
            <p:ph type="body" idx="1"/>
          </p:nvPr>
        </p:nvSpPr>
        <p:spPr/>
        <p:txBody>
          <a:bodyPr/>
          <a:lstStyle/>
          <a:p>
            <a:r>
              <a:rPr lang="en-US" sz="1600" i="1" dirty="0" err="1" smtClean="0"/>
              <a:t>SequentialSearch</a:t>
            </a:r>
            <a:r>
              <a:rPr lang="en-US" sz="1600" i="1" dirty="0" smtClean="0"/>
              <a:t>(A</a:t>
            </a:r>
            <a:r>
              <a:rPr lang="en-US" sz="1600" dirty="0" smtClean="0"/>
              <a:t>[0</a:t>
            </a:r>
            <a:r>
              <a:rPr lang="en-US" sz="1600" i="1" dirty="0"/>
              <a:t>..n</a:t>
            </a:r>
            <a:r>
              <a:rPr lang="en-US" sz="1600" dirty="0"/>
              <a:t>]</a:t>
            </a:r>
            <a:r>
              <a:rPr lang="en-US" sz="1600" i="1" dirty="0"/>
              <a:t>, K</a:t>
            </a:r>
            <a:r>
              <a:rPr lang="en-US" sz="1600" i="1" dirty="0" smtClean="0"/>
              <a:t>)</a:t>
            </a:r>
            <a:r>
              <a:rPr lang="en-US" sz="1600" dirty="0"/>
              <a:t/>
            </a:r>
            <a:br>
              <a:rPr lang="en-US" sz="1600" dirty="0"/>
            </a:br>
            <a:r>
              <a:rPr lang="en-US" sz="1600" dirty="0"/>
              <a:t>//</a:t>
            </a:r>
            <a:r>
              <a:rPr lang="en-US" sz="1600" dirty="0" smtClean="0"/>
              <a:t>Input: </a:t>
            </a:r>
            <a:r>
              <a:rPr lang="vi-VN" sz="1600" dirty="0"/>
              <a:t>Mảng A n phần tử và số </a:t>
            </a:r>
            <a:r>
              <a:rPr lang="vi-VN" sz="1600" dirty="0" smtClean="0"/>
              <a:t>K</a:t>
            </a:r>
            <a:endParaRPr lang="en-US" sz="1600" dirty="0" smtClean="0"/>
          </a:p>
          <a:p>
            <a:r>
              <a:rPr lang="en-US" sz="1600" dirty="0" smtClean="0"/>
              <a:t>//Output: </a:t>
            </a:r>
            <a:r>
              <a:rPr lang="en-US" sz="1600" dirty="0" err="1" smtClean="0"/>
              <a:t>Vị</a:t>
            </a:r>
            <a:r>
              <a:rPr lang="en-US" sz="1600" dirty="0" smtClean="0"/>
              <a:t> </a:t>
            </a:r>
            <a:r>
              <a:rPr lang="en-US" sz="1600" dirty="0" err="1" smtClean="0"/>
              <a:t>trí</a:t>
            </a:r>
            <a:r>
              <a:rPr lang="vi-VN" sz="1600" dirty="0" smtClean="0"/>
              <a:t> </a:t>
            </a:r>
            <a:r>
              <a:rPr lang="vi-VN" sz="1600" dirty="0" smtClean="0"/>
              <a:t>phần tử đầu tiên tìm thấy, nếu không tìm thấy trả về giá trị -1</a:t>
            </a:r>
            <a:endParaRPr lang="en-US" sz="1600" dirty="0" smtClean="0"/>
          </a:p>
          <a:p>
            <a:pPr marL="114300" indent="0">
              <a:buNone/>
            </a:pPr>
            <a:r>
              <a:rPr lang="en-US" sz="1600" i="1" dirty="0" smtClean="0"/>
              <a:t> </a:t>
            </a:r>
          </a:p>
          <a:p>
            <a:pPr marL="114300" indent="0">
              <a:buNone/>
            </a:pPr>
            <a:r>
              <a:rPr lang="en-US" sz="1600" i="1" dirty="0" smtClean="0"/>
              <a:t>A</a:t>
            </a:r>
            <a:r>
              <a:rPr lang="en-US" sz="1600" dirty="0" smtClean="0"/>
              <a:t>[</a:t>
            </a:r>
            <a:r>
              <a:rPr lang="en-US" sz="1600" i="1" dirty="0" smtClean="0"/>
              <a:t>n</a:t>
            </a:r>
            <a:r>
              <a:rPr lang="en-US" sz="1600" dirty="0" smtClean="0"/>
              <a:t>] ← </a:t>
            </a:r>
            <a:r>
              <a:rPr lang="en-US" sz="1600" i="1" dirty="0" smtClean="0"/>
              <a:t>K</a:t>
            </a:r>
            <a:br>
              <a:rPr lang="en-US" sz="1600" i="1" dirty="0" smtClean="0"/>
            </a:br>
            <a:r>
              <a:rPr lang="en-US" sz="1600" i="1" dirty="0" err="1" smtClean="0"/>
              <a:t>i</a:t>
            </a:r>
            <a:r>
              <a:rPr lang="en-US" sz="1600" i="1" dirty="0" smtClean="0"/>
              <a:t> </a:t>
            </a:r>
            <a:r>
              <a:rPr lang="en-US" sz="1600" dirty="0" smtClean="0"/>
              <a:t>← 0</a:t>
            </a:r>
            <a:br>
              <a:rPr lang="en-US" sz="1600" dirty="0" smtClean="0"/>
            </a:br>
            <a:r>
              <a:rPr lang="en-US" sz="1600" b="1" dirty="0"/>
              <a:t>while</a:t>
            </a:r>
            <a:r>
              <a:rPr lang="en-US" sz="1600" dirty="0"/>
              <a:t> (A[</a:t>
            </a:r>
            <a:r>
              <a:rPr lang="en-US" sz="1600" dirty="0" err="1"/>
              <a:t>i</a:t>
            </a:r>
            <a:r>
              <a:rPr lang="en-US" sz="1600" dirty="0"/>
              <a:t>] ≠ K) </a:t>
            </a:r>
            <a:r>
              <a:rPr lang="en-US" sz="1600" b="1" dirty="0"/>
              <a:t>do </a:t>
            </a:r>
          </a:p>
          <a:p>
            <a:pPr marL="114300" indent="0">
              <a:buNone/>
            </a:pPr>
            <a:r>
              <a:rPr lang="en-US" sz="1600" i="1" dirty="0" err="1" smtClean="0"/>
              <a:t>i</a:t>
            </a:r>
            <a:r>
              <a:rPr lang="en-US" sz="1600" i="1" dirty="0" smtClean="0"/>
              <a:t> </a:t>
            </a:r>
            <a:r>
              <a:rPr lang="en-US" sz="1600" dirty="0" smtClean="0"/>
              <a:t>← </a:t>
            </a:r>
            <a:r>
              <a:rPr lang="en-US" sz="1600" i="1" dirty="0" err="1" smtClean="0"/>
              <a:t>i</a:t>
            </a:r>
            <a:r>
              <a:rPr lang="en-US" sz="1600" i="1" dirty="0" smtClean="0"/>
              <a:t> </a:t>
            </a:r>
            <a:r>
              <a:rPr lang="en-US" sz="1600" dirty="0" smtClean="0"/>
              <a:t>+ 1</a:t>
            </a:r>
            <a:br>
              <a:rPr lang="en-US" sz="1600" dirty="0" smtClean="0"/>
            </a:br>
            <a:r>
              <a:rPr lang="en-US" sz="1600" b="1" dirty="0" smtClean="0"/>
              <a:t>if </a:t>
            </a:r>
            <a:r>
              <a:rPr lang="en-US" sz="1600" i="1" dirty="0" err="1" smtClean="0"/>
              <a:t>i</a:t>
            </a:r>
            <a:r>
              <a:rPr lang="en-US" sz="1600" i="1" dirty="0" smtClean="0"/>
              <a:t> &lt; n </a:t>
            </a:r>
            <a:r>
              <a:rPr lang="en-US" sz="1600" b="1" dirty="0" smtClean="0"/>
              <a:t>return </a:t>
            </a:r>
            <a:r>
              <a:rPr lang="en-US" sz="1600" i="1" dirty="0" err="1" smtClean="0"/>
              <a:t>i</a:t>
            </a:r>
            <a:r>
              <a:rPr lang="en-US" sz="1600" i="1" dirty="0" smtClean="0"/>
              <a:t/>
            </a:r>
            <a:br>
              <a:rPr lang="en-US" sz="1600" i="1" dirty="0" smtClean="0"/>
            </a:br>
            <a:r>
              <a:rPr lang="en-US" sz="1600" b="1" dirty="0" smtClean="0"/>
              <a:t>else return </a:t>
            </a:r>
            <a:r>
              <a:rPr lang="en-US" sz="1600" dirty="0" smtClean="0"/>
              <a:t>-1 </a:t>
            </a:r>
            <a:r>
              <a:rPr lang="en-US" sz="1400" dirty="0" smtClean="0"/>
              <a:t/>
            </a:r>
            <a:br>
              <a:rPr lang="en-US" sz="1400" dirty="0" smtClean="0"/>
            </a:br>
            <a:endParaRPr lang="en-US" sz="14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16314356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Brute Force String Matching</a:t>
            </a:r>
            <a:endParaRPr lang="en-US" dirty="0"/>
          </a:p>
        </p:txBody>
      </p:sp>
      <p:sp>
        <p:nvSpPr>
          <p:cNvPr id="3" name="Text Placeholder 2"/>
          <p:cNvSpPr>
            <a:spLocks noGrp="1"/>
          </p:cNvSpPr>
          <p:nvPr>
            <p:ph type="body" idx="1"/>
          </p:nvPr>
        </p:nvSpPr>
        <p:spPr/>
        <p:txBody>
          <a:bodyPr/>
          <a:lstStyle/>
          <a:p>
            <a:r>
              <a:rPr lang="vi-VN" dirty="0" smtClean="0"/>
              <a:t>Tìm</a:t>
            </a:r>
            <a:r>
              <a:rPr lang="en-US" dirty="0" smtClean="0"/>
              <a:t> </a:t>
            </a:r>
            <a:r>
              <a:rPr lang="vi-VN" dirty="0" smtClean="0"/>
              <a:t>kiếm </a:t>
            </a:r>
            <a:r>
              <a:rPr lang="vi-VN" dirty="0"/>
              <a:t>vị trí của một </a:t>
            </a:r>
            <a:r>
              <a:rPr lang="vi-VN" b="1" dirty="0"/>
              <a:t>mẫu văn bản (text </a:t>
            </a:r>
            <a:r>
              <a:rPr lang="vi-VN" b="1" dirty="0" smtClean="0"/>
              <a:t>pattern)</a:t>
            </a:r>
            <a:r>
              <a:rPr lang="en-US" b="1" dirty="0" smtClean="0"/>
              <a:t> </a:t>
            </a:r>
            <a:r>
              <a:rPr lang="vi-VN" b="1" dirty="0" smtClean="0"/>
              <a:t>trong </a:t>
            </a:r>
            <a:r>
              <a:rPr lang="vi-VN" b="1" dirty="0"/>
              <a:t>nội dung một văn bản lớn hơn (một </a:t>
            </a:r>
            <a:r>
              <a:rPr lang="vi-VN" b="1" dirty="0" smtClean="0"/>
              <a:t>câu,</a:t>
            </a:r>
            <a:r>
              <a:rPr lang="en-US" b="1" dirty="0"/>
              <a:t> </a:t>
            </a:r>
            <a:r>
              <a:rPr lang="vi-VN" b="1" dirty="0" smtClean="0"/>
              <a:t>một </a:t>
            </a:r>
            <a:r>
              <a:rPr lang="vi-VN" b="1" dirty="0"/>
              <a:t>đoạn hay một quyển sách, …)</a:t>
            </a:r>
            <a:r>
              <a:rPr lang="vi-VN" dirty="0"/>
              <a:t> </a:t>
            </a:r>
            <a:br>
              <a:rPr lang="vi-VN" dirty="0"/>
            </a:b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7980" y="3211830"/>
            <a:ext cx="5928360" cy="1280160"/>
          </a:xfrm>
          <a:prstGeom prst="rect">
            <a:avLst/>
          </a:prstGeom>
        </p:spPr>
      </p:pic>
      <p:grpSp>
        <p:nvGrpSpPr>
          <p:cNvPr id="7" name="Google Shape;947;p47"/>
          <p:cNvGrpSpPr/>
          <p:nvPr/>
        </p:nvGrpSpPr>
        <p:grpSpPr>
          <a:xfrm>
            <a:off x="155575" y="87904"/>
            <a:ext cx="606425" cy="609600"/>
            <a:chOff x="3951850" y="2985350"/>
            <a:chExt cx="407950" cy="416500"/>
          </a:xfrm>
        </p:grpSpPr>
        <p:sp>
          <p:nvSpPr>
            <p:cNvPr id="8" name="Google Shape;948;p4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949;p4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50;p4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51;p4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781162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428750"/>
            <a:ext cx="6858000" cy="3048000"/>
          </a:xfrm>
          <a:prstGeom prst="rect">
            <a:avLst/>
          </a:prstGeom>
          <a:noFill/>
          <a:ln w="28575">
            <a:solidFill>
              <a:schemeClr val="accent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9021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Brute Force String Matching</a:t>
            </a:r>
          </a:p>
        </p:txBody>
      </p:sp>
      <p:sp>
        <p:nvSpPr>
          <p:cNvPr id="3" name="Text Placeholder 2"/>
          <p:cNvSpPr>
            <a:spLocks noGrp="1"/>
          </p:cNvSpPr>
          <p:nvPr>
            <p:ph type="body" idx="1"/>
          </p:nvPr>
        </p:nvSpPr>
        <p:spPr/>
        <p:txBody>
          <a:bodyPr/>
          <a:lstStyle/>
          <a:p>
            <a:pPr marL="114300" indent="0">
              <a:buNone/>
            </a:pPr>
            <a:r>
              <a:rPr lang="vi-VN" sz="1600" b="1" dirty="0"/>
              <a:t>ALGORITHM</a:t>
            </a:r>
            <a:r>
              <a:rPr lang="vi-VN" sz="1600" dirty="0"/>
              <a:t> BruteForceStringMatch(T [0..n − 1], P[0..m − 1])</a:t>
            </a:r>
            <a:endParaRPr lang="en-US" sz="1600" dirty="0"/>
          </a:p>
          <a:p>
            <a:pPr marL="114300" indent="0">
              <a:buNone/>
            </a:pPr>
            <a:r>
              <a:rPr lang="vi-VN" sz="1600" dirty="0"/>
              <a:t>//Đầu vào: Mảng T[0..n − 1] n kí tự biểu diễn </a:t>
            </a:r>
            <a:r>
              <a:rPr lang="vi-VN" sz="1600" i="1" dirty="0"/>
              <a:t>text </a:t>
            </a:r>
            <a:r>
              <a:rPr lang="vi-VN" sz="1600" dirty="0"/>
              <a:t>và mảng P[0..m </a:t>
            </a:r>
            <a:r>
              <a:rPr lang="vi-VN" sz="1600" dirty="0" smtClean="0"/>
              <a:t>−1]</a:t>
            </a:r>
            <a:endParaRPr lang="en-US" sz="1600" dirty="0" smtClean="0"/>
          </a:p>
          <a:p>
            <a:pPr marL="114300" indent="0">
              <a:buNone/>
            </a:pPr>
            <a:r>
              <a:rPr lang="vi-VN" sz="1600" dirty="0" smtClean="0"/>
              <a:t> m </a:t>
            </a:r>
            <a:r>
              <a:rPr lang="vi-VN" sz="1600" dirty="0"/>
              <a:t>kí tự biểu diễn </a:t>
            </a:r>
            <a:r>
              <a:rPr lang="vi-VN" sz="1600" i="1" dirty="0"/>
              <a:t>pattern</a:t>
            </a:r>
            <a:endParaRPr lang="en-US" sz="1600" dirty="0"/>
          </a:p>
          <a:p>
            <a:pPr marL="114300" indent="0">
              <a:buNone/>
            </a:pPr>
            <a:r>
              <a:rPr lang="vi-VN" sz="1600" dirty="0"/>
              <a:t>//Đầu ra: </a:t>
            </a:r>
            <a:r>
              <a:rPr lang="en-US" sz="1600" dirty="0" err="1" smtClean="0"/>
              <a:t>Vị</a:t>
            </a:r>
            <a:r>
              <a:rPr lang="en-US" sz="1600" dirty="0" smtClean="0"/>
              <a:t> </a:t>
            </a:r>
            <a:r>
              <a:rPr lang="en-US" sz="1600" dirty="0" err="1" smtClean="0"/>
              <a:t>trí</a:t>
            </a:r>
            <a:r>
              <a:rPr lang="vi-VN" sz="1600" dirty="0" smtClean="0"/>
              <a:t> </a:t>
            </a:r>
            <a:r>
              <a:rPr lang="vi-VN" sz="1600" dirty="0"/>
              <a:t>kí tự đầu tiên trong </a:t>
            </a:r>
            <a:r>
              <a:rPr lang="vi-VN" sz="1600" i="1" dirty="0"/>
              <a:t>text </a:t>
            </a:r>
            <a:r>
              <a:rPr lang="vi-VN" sz="1600" dirty="0"/>
              <a:t>mà </a:t>
            </a:r>
            <a:r>
              <a:rPr lang="vi-VN" sz="1600" i="1" dirty="0"/>
              <a:t>pattern </a:t>
            </a:r>
            <a:r>
              <a:rPr lang="vi-VN" sz="1600" dirty="0"/>
              <a:t>khớp với </a:t>
            </a:r>
            <a:r>
              <a:rPr lang="vi-VN" sz="1600" dirty="0" smtClean="0"/>
              <a:t>chuỗi</a:t>
            </a:r>
            <a:r>
              <a:rPr lang="en-US" sz="1600" dirty="0"/>
              <a:t> </a:t>
            </a:r>
            <a:r>
              <a:rPr lang="vi-VN" sz="1600" dirty="0" smtClean="0"/>
              <a:t>con </a:t>
            </a:r>
            <a:r>
              <a:rPr lang="vi-VN" sz="1600" dirty="0"/>
              <a:t>trong </a:t>
            </a:r>
            <a:r>
              <a:rPr lang="vi-VN" sz="1600" dirty="0" smtClean="0"/>
              <a:t>đó</a:t>
            </a:r>
            <a:r>
              <a:rPr lang="en-US" sz="1600" dirty="0" smtClean="0"/>
              <a:t> </a:t>
            </a:r>
            <a:r>
              <a:rPr lang="en-US" sz="1600" dirty="0" err="1" smtClean="0"/>
              <a:t>hoặc</a:t>
            </a:r>
            <a:r>
              <a:rPr lang="en-US" sz="1600" dirty="0" smtClean="0"/>
              <a:t> </a:t>
            </a:r>
            <a:r>
              <a:rPr lang="en-US" sz="1600" dirty="0" err="1" smtClean="0"/>
              <a:t>trả</a:t>
            </a:r>
            <a:r>
              <a:rPr lang="en-US" sz="1600" dirty="0" smtClean="0"/>
              <a:t> </a:t>
            </a:r>
            <a:r>
              <a:rPr lang="en-US" sz="1600" dirty="0" err="1" smtClean="0"/>
              <a:t>về</a:t>
            </a:r>
            <a:r>
              <a:rPr lang="en-US" sz="1600" dirty="0" smtClean="0"/>
              <a:t> -1 </a:t>
            </a:r>
            <a:r>
              <a:rPr lang="en-US" sz="1600" dirty="0" err="1" smtClean="0"/>
              <a:t>nếu</a:t>
            </a:r>
            <a:r>
              <a:rPr lang="en-US" sz="1600" dirty="0" smtClean="0"/>
              <a:t> </a:t>
            </a:r>
            <a:r>
              <a:rPr lang="en-US" sz="1600" dirty="0" err="1" smtClean="0"/>
              <a:t>không</a:t>
            </a:r>
            <a:r>
              <a:rPr lang="en-US" sz="1600" dirty="0" smtClean="0"/>
              <a:t> </a:t>
            </a:r>
            <a:r>
              <a:rPr lang="en-US" sz="1600" dirty="0" err="1" smtClean="0"/>
              <a:t>tì</a:t>
            </a:r>
            <a:r>
              <a:rPr lang="en-US" sz="1600" dirty="0" err="1" smtClean="0"/>
              <a:t>m</a:t>
            </a:r>
            <a:r>
              <a:rPr lang="en-US" sz="1600" dirty="0" smtClean="0"/>
              <a:t> pattern</a:t>
            </a:r>
            <a:endParaRPr lang="en-US" sz="1600" dirty="0"/>
          </a:p>
          <a:p>
            <a:pPr marL="114300" indent="0">
              <a:buNone/>
            </a:pPr>
            <a:endParaRPr lang="en-US" sz="1600" b="1" dirty="0" smtClean="0"/>
          </a:p>
          <a:p>
            <a:pPr marL="114300" indent="0">
              <a:buNone/>
            </a:pPr>
            <a:r>
              <a:rPr lang="en-US" sz="1600" b="1" dirty="0" smtClean="0"/>
              <a:t>for </a:t>
            </a:r>
            <a:r>
              <a:rPr lang="en-US" sz="1600" i="1" dirty="0" err="1" smtClean="0"/>
              <a:t>i</a:t>
            </a:r>
            <a:r>
              <a:rPr lang="en-US" sz="1600" i="1" dirty="0" smtClean="0"/>
              <a:t> </a:t>
            </a:r>
            <a:r>
              <a:rPr lang="en-US" sz="1600" dirty="0" smtClean="0"/>
              <a:t>← 0 </a:t>
            </a:r>
            <a:r>
              <a:rPr lang="en-US" sz="1600" b="1" dirty="0" smtClean="0"/>
              <a:t>to </a:t>
            </a:r>
            <a:r>
              <a:rPr lang="en-US" sz="1600" i="1" dirty="0" smtClean="0"/>
              <a:t>n </a:t>
            </a:r>
            <a:r>
              <a:rPr lang="en-US" sz="1600" dirty="0" smtClean="0"/>
              <a:t>- </a:t>
            </a:r>
            <a:r>
              <a:rPr lang="en-US" sz="1600" i="1" dirty="0" smtClean="0"/>
              <a:t>m </a:t>
            </a:r>
            <a:r>
              <a:rPr lang="en-US" sz="1600" b="1" dirty="0" smtClean="0"/>
              <a:t>do</a:t>
            </a:r>
            <a:br>
              <a:rPr lang="en-US" sz="1600" b="1" dirty="0" smtClean="0"/>
            </a:br>
            <a:r>
              <a:rPr lang="en-US" sz="1600" i="1" dirty="0" smtClean="0"/>
              <a:t>j </a:t>
            </a:r>
            <a:r>
              <a:rPr lang="en-US" sz="1600" dirty="0" smtClean="0"/>
              <a:t>← 0</a:t>
            </a:r>
            <a:br>
              <a:rPr lang="en-US" sz="1600" dirty="0" smtClean="0"/>
            </a:br>
            <a:r>
              <a:rPr lang="en-US" sz="1600" b="1" dirty="0" smtClean="0"/>
              <a:t>while (</a:t>
            </a:r>
            <a:r>
              <a:rPr lang="en-US" sz="1600" i="1" dirty="0" smtClean="0"/>
              <a:t>j &lt; m)</a:t>
            </a:r>
            <a:r>
              <a:rPr lang="en-US" sz="1600" b="1" dirty="0" smtClean="0"/>
              <a:t>and (</a:t>
            </a:r>
            <a:r>
              <a:rPr lang="en-US" sz="1600" i="1" dirty="0" smtClean="0"/>
              <a:t>P </a:t>
            </a:r>
            <a:r>
              <a:rPr lang="en-US" sz="1600" dirty="0" smtClean="0"/>
              <a:t>[</a:t>
            </a:r>
            <a:r>
              <a:rPr lang="en-US" sz="1600" i="1" dirty="0" smtClean="0"/>
              <a:t>j</a:t>
            </a:r>
            <a:r>
              <a:rPr lang="en-US" sz="1600" dirty="0" smtClean="0"/>
              <a:t>] = </a:t>
            </a:r>
            <a:r>
              <a:rPr lang="en-US" sz="1600" i="1" dirty="0" smtClean="0"/>
              <a:t>T </a:t>
            </a:r>
            <a:r>
              <a:rPr lang="en-US" sz="1600" dirty="0" smtClean="0"/>
              <a:t>[</a:t>
            </a:r>
            <a:r>
              <a:rPr lang="en-US" sz="1600" i="1" dirty="0" err="1" smtClean="0"/>
              <a:t>i</a:t>
            </a:r>
            <a:r>
              <a:rPr lang="en-US" sz="1600" i="1" dirty="0" smtClean="0"/>
              <a:t> </a:t>
            </a:r>
            <a:r>
              <a:rPr lang="en-US" sz="1600" dirty="0" smtClean="0"/>
              <a:t>+ </a:t>
            </a:r>
            <a:r>
              <a:rPr lang="en-US" sz="1600" i="1" dirty="0" smtClean="0"/>
              <a:t>j</a:t>
            </a:r>
            <a:r>
              <a:rPr lang="en-US" sz="1600" dirty="0" smtClean="0"/>
              <a:t>]) </a:t>
            </a:r>
            <a:r>
              <a:rPr lang="en-US" sz="1600" b="1" dirty="0" smtClean="0"/>
              <a:t>do</a:t>
            </a:r>
            <a:br>
              <a:rPr lang="en-US" sz="1600" b="1" dirty="0" smtClean="0"/>
            </a:br>
            <a:r>
              <a:rPr lang="en-US" sz="1600" i="1" dirty="0" smtClean="0"/>
              <a:t>j </a:t>
            </a:r>
            <a:r>
              <a:rPr lang="en-US" sz="1600" dirty="0" smtClean="0"/>
              <a:t>← </a:t>
            </a:r>
            <a:r>
              <a:rPr lang="en-US" sz="1600" i="1" dirty="0" smtClean="0"/>
              <a:t>j </a:t>
            </a:r>
            <a:r>
              <a:rPr lang="en-US" sz="1600" dirty="0" smtClean="0"/>
              <a:t>+ 1</a:t>
            </a:r>
            <a:br>
              <a:rPr lang="en-US" sz="1600" dirty="0" smtClean="0"/>
            </a:br>
            <a:r>
              <a:rPr lang="en-US" sz="1600" b="1" dirty="0" smtClean="0"/>
              <a:t>if </a:t>
            </a:r>
            <a:r>
              <a:rPr lang="en-US" sz="1600" i="1" dirty="0" smtClean="0"/>
              <a:t>j </a:t>
            </a:r>
            <a:r>
              <a:rPr lang="en-US" sz="1600" dirty="0" smtClean="0"/>
              <a:t>= </a:t>
            </a:r>
            <a:r>
              <a:rPr lang="en-US" sz="1600" i="1" dirty="0" smtClean="0"/>
              <a:t>m </a:t>
            </a:r>
            <a:r>
              <a:rPr lang="en-US" sz="1600" b="1" dirty="0" smtClean="0"/>
              <a:t>return </a:t>
            </a:r>
            <a:r>
              <a:rPr lang="en-US" sz="1600" i="1" dirty="0" err="1" smtClean="0"/>
              <a:t>i</a:t>
            </a:r>
            <a:r>
              <a:rPr lang="en-US" sz="1600" i="1" dirty="0" smtClean="0"/>
              <a:t/>
            </a:r>
            <a:br>
              <a:rPr lang="en-US" sz="1600" i="1" dirty="0" smtClean="0"/>
            </a:br>
            <a:r>
              <a:rPr lang="en-US" sz="1600" b="1" dirty="0" smtClean="0"/>
              <a:t>return </a:t>
            </a:r>
            <a:r>
              <a:rPr lang="en-US" sz="1600" dirty="0" smtClean="0"/>
              <a:t>-1 </a:t>
            </a:r>
            <a:br>
              <a:rPr lang="en-US" sz="1600" dirty="0" smtClean="0"/>
            </a:br>
            <a:endParaRPr lang="en-US" sz="16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spTree>
    <p:extLst>
      <p:ext uri="{BB962C8B-B14F-4D97-AF65-F5344CB8AC3E}">
        <p14:creationId xmlns:p14="http://schemas.microsoft.com/office/powerpoint/2010/main" val="21456098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9200" y="1504950"/>
            <a:ext cx="6728400" cy="3033900"/>
          </a:xfrm>
        </p:spPr>
        <p:txBody>
          <a:bodyPr/>
          <a:lstStyle/>
          <a:p>
            <a:pPr>
              <a:buFont typeface="Wingdings" panose="05000000000000000000" pitchFamily="2" charset="2"/>
              <a:buChar char="§"/>
            </a:pPr>
            <a:r>
              <a:rPr lang="vi-VN" dirty="0" smtClean="0"/>
              <a:t>Giả sử</a:t>
            </a:r>
            <a:r>
              <a:rPr lang="en-US" dirty="0" smtClean="0"/>
              <a:t> </a:t>
            </a:r>
            <a:r>
              <a:rPr lang="vi-VN" dirty="0" smtClean="0"/>
              <a:t>kích </a:t>
            </a:r>
            <a:r>
              <a:rPr lang="vi-VN" dirty="0"/>
              <a:t>thước của mẫu là M ký tự và text có N </a:t>
            </a:r>
            <a:r>
              <a:rPr lang="vi-VN" dirty="0" smtClean="0"/>
              <a:t>ký</a:t>
            </a:r>
            <a:r>
              <a:rPr lang="en-US" dirty="0" smtClean="0"/>
              <a:t> </a:t>
            </a:r>
            <a:r>
              <a:rPr lang="vi-VN" dirty="0" smtClean="0"/>
              <a:t>tự </a:t>
            </a:r>
            <a:endParaRPr lang="en-US" dirty="0" smtClean="0"/>
          </a:p>
          <a:p>
            <a:pPr>
              <a:buFont typeface="Wingdings" panose="05000000000000000000" pitchFamily="2" charset="2"/>
              <a:buChar char="§"/>
            </a:pPr>
            <a:r>
              <a:rPr lang="vi-VN" dirty="0" smtClean="0"/>
              <a:t>Trường </a:t>
            </a:r>
            <a:r>
              <a:rPr lang="vi-VN" dirty="0"/>
              <a:t>hợp xấu nhất: so sánh mẫu với mọi</a:t>
            </a:r>
            <a:br>
              <a:rPr lang="vi-VN" dirty="0"/>
            </a:br>
            <a:r>
              <a:rPr lang="vi-VN" dirty="0"/>
              <a:t>chuỗi con chiều dài M trong </a:t>
            </a:r>
            <a:r>
              <a:rPr lang="vi-VN" dirty="0" smtClean="0"/>
              <a:t>text</a:t>
            </a:r>
            <a:endParaRPr lang="en-US" dirty="0"/>
          </a:p>
          <a:p>
            <a:pPr>
              <a:buFont typeface="Wingdings" panose="05000000000000000000" pitchFamily="2" charset="2"/>
              <a:buChar char="§"/>
            </a:pPr>
            <a:r>
              <a:rPr lang="vi-VN" dirty="0" smtClean="0"/>
              <a:t> </a:t>
            </a:r>
            <a:r>
              <a:rPr lang="vi-VN" dirty="0"/>
              <a:t>Tổng số phép so sánh: </a:t>
            </a:r>
            <a:r>
              <a:rPr lang="vi-VN" b="1" dirty="0"/>
              <a:t>M (N-M+1</a:t>
            </a:r>
            <a:r>
              <a:rPr lang="vi-VN" b="1" dirty="0" smtClean="0"/>
              <a:t>)</a:t>
            </a:r>
            <a:endParaRPr lang="en-US" b="1" dirty="0"/>
          </a:p>
          <a:p>
            <a:pPr>
              <a:buFont typeface="Wingdings" panose="05000000000000000000" pitchFamily="2" charset="2"/>
              <a:buChar char="§"/>
            </a:pPr>
            <a:r>
              <a:rPr lang="vi-VN" dirty="0" smtClean="0"/>
              <a:t> </a:t>
            </a:r>
            <a:r>
              <a:rPr lang="vi-VN" b="1" dirty="0"/>
              <a:t>Độ phức tạp trong trường hợp xấu nhất :</a:t>
            </a:r>
            <a:br>
              <a:rPr lang="vi-VN" b="1" dirty="0"/>
            </a:br>
            <a:r>
              <a:rPr lang="vi-VN" b="1" dirty="0"/>
              <a:t>O(MN)</a:t>
            </a:r>
            <a:r>
              <a:rPr lang="vi-VN" dirty="0"/>
              <a:t> </a:t>
            </a:r>
            <a:br>
              <a:rPr lang="vi-VN" dirty="0"/>
            </a:b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sp>
        <p:nvSpPr>
          <p:cNvPr id="2" name="Title 1"/>
          <p:cNvSpPr>
            <a:spLocks noGrp="1"/>
          </p:cNvSpPr>
          <p:nvPr>
            <p:ph type="title"/>
          </p:nvPr>
        </p:nvSpPr>
        <p:spPr/>
        <p:txBody>
          <a:bodyPr/>
          <a:lstStyle/>
          <a:p>
            <a:r>
              <a:rPr lang="vi-VN" b="1" dirty="0"/>
              <a:t>Độ phức tạp của thuật </a:t>
            </a:r>
            <a:r>
              <a:rPr lang="en-US" b="1" dirty="0" err="1" smtClean="0"/>
              <a:t>khớp</a:t>
            </a:r>
            <a:r>
              <a:rPr lang="en-US" b="1" dirty="0" smtClean="0"/>
              <a:t> </a:t>
            </a:r>
            <a:r>
              <a:rPr lang="en-US" b="1" dirty="0" err="1" smtClean="0"/>
              <a:t>chuỗi</a:t>
            </a:r>
            <a:r>
              <a:rPr lang="en-US" b="1" dirty="0" smtClean="0"/>
              <a:t> </a:t>
            </a:r>
            <a:r>
              <a:rPr lang="vi-VN" b="1" dirty="0" smtClean="0"/>
              <a:t>Brute </a:t>
            </a:r>
            <a:r>
              <a:rPr lang="vi-VN" b="1" dirty="0"/>
              <a:t>Force: </a:t>
            </a:r>
            <a:endParaRPr lang="en-US" dirty="0">
              <a:effectLst/>
            </a:endParaRPr>
          </a:p>
        </p:txBody>
      </p:sp>
    </p:spTree>
    <p:extLst>
      <p:ext uri="{BB962C8B-B14F-4D97-AF65-F5344CB8AC3E}">
        <p14:creationId xmlns:p14="http://schemas.microsoft.com/office/powerpoint/2010/main" val="36266505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a:p>
        </p:txBody>
      </p:sp>
      <p:sp>
        <p:nvSpPr>
          <p:cNvPr id="5" name="Text Placeholder 2"/>
          <p:cNvSpPr txBox="1">
            <a:spLocks/>
          </p:cNvSpPr>
          <p:nvPr/>
        </p:nvSpPr>
        <p:spPr>
          <a:xfrm>
            <a:off x="327660" y="285750"/>
            <a:ext cx="8153400" cy="1905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600" b="1" dirty="0" smtClean="0">
                <a:solidFill>
                  <a:schemeClr val="tx1"/>
                </a:solidFill>
              </a:rPr>
              <a:t>Độ phức tạp của thuật toán </a:t>
            </a:r>
            <a:r>
              <a:rPr lang="en-US" sz="1600" b="1" dirty="0" err="1" smtClean="0">
                <a:solidFill>
                  <a:schemeClr val="tx1"/>
                </a:solidFill>
              </a:rPr>
              <a:t>khớp</a:t>
            </a:r>
            <a:r>
              <a:rPr lang="en-US" sz="1600" b="1" dirty="0" smtClean="0">
                <a:solidFill>
                  <a:schemeClr val="tx1"/>
                </a:solidFill>
              </a:rPr>
              <a:t> </a:t>
            </a:r>
            <a:r>
              <a:rPr lang="en-US" sz="1600" b="1" dirty="0" err="1" smtClean="0">
                <a:solidFill>
                  <a:schemeClr val="tx1"/>
                </a:solidFill>
              </a:rPr>
              <a:t>chuỗi</a:t>
            </a:r>
            <a:r>
              <a:rPr lang="en-US" sz="1600" b="1" dirty="0" smtClean="0">
                <a:solidFill>
                  <a:schemeClr val="tx1"/>
                </a:solidFill>
              </a:rPr>
              <a:t> </a:t>
            </a:r>
            <a:r>
              <a:rPr lang="vi-VN" sz="1600" b="1" dirty="0" smtClean="0">
                <a:solidFill>
                  <a:schemeClr val="tx1"/>
                </a:solidFill>
              </a:rPr>
              <a:t>Brute Force: </a:t>
            </a:r>
            <a:endParaRPr lang="en-US" sz="1600" b="1" dirty="0" smtClean="0">
              <a:solidFill>
                <a:schemeClr val="tx1"/>
              </a:solidFill>
            </a:endParaRPr>
          </a:p>
          <a:p>
            <a:r>
              <a:rPr lang="vi-VN" dirty="0" smtClean="0">
                <a:solidFill>
                  <a:schemeClr val="tx1"/>
                </a:solidFill>
              </a:rPr>
              <a:t>Giả sử</a:t>
            </a:r>
            <a:r>
              <a:rPr lang="en-US" dirty="0" smtClean="0">
                <a:solidFill>
                  <a:schemeClr val="tx1"/>
                </a:solidFill>
              </a:rPr>
              <a:t> </a:t>
            </a:r>
            <a:r>
              <a:rPr lang="vi-VN" dirty="0" smtClean="0">
                <a:solidFill>
                  <a:schemeClr val="tx1"/>
                </a:solidFill>
              </a:rPr>
              <a:t>kích thước của mẫu là M ký tự và text có N ký</a:t>
            </a:r>
            <a:r>
              <a:rPr lang="en-US" dirty="0" smtClean="0">
                <a:solidFill>
                  <a:schemeClr val="tx1"/>
                </a:solidFill>
              </a:rPr>
              <a:t> </a:t>
            </a:r>
            <a:r>
              <a:rPr lang="vi-VN" dirty="0" smtClean="0">
                <a:solidFill>
                  <a:schemeClr val="tx1"/>
                </a:solidFill>
              </a:rPr>
              <a:t>tự </a:t>
            </a:r>
            <a:endParaRPr lang="en-US" dirty="0" smtClean="0">
              <a:solidFill>
                <a:schemeClr val="tx1"/>
              </a:solidFill>
            </a:endParaRPr>
          </a:p>
          <a:p>
            <a:r>
              <a:rPr lang="vi-VN" dirty="0" smtClean="0">
                <a:solidFill>
                  <a:schemeClr val="tx1"/>
                </a:solidFill>
              </a:rPr>
              <a:t>Trường hợp xấu nhất: so sánh mẫu với mọi</a:t>
            </a:r>
            <a:br>
              <a:rPr lang="vi-VN" dirty="0" smtClean="0">
                <a:solidFill>
                  <a:schemeClr val="tx1"/>
                </a:solidFill>
              </a:rPr>
            </a:br>
            <a:r>
              <a:rPr lang="vi-VN" dirty="0" smtClean="0">
                <a:solidFill>
                  <a:schemeClr val="tx1"/>
                </a:solidFill>
              </a:rPr>
              <a:t>chuỗi con chiều dài M trong text</a:t>
            </a:r>
            <a:endParaRPr lang="en-US" dirty="0" smtClean="0">
              <a:solidFill>
                <a:schemeClr val="tx1"/>
              </a:solidFill>
            </a:endParaRPr>
          </a:p>
          <a:p>
            <a:r>
              <a:rPr lang="vi-VN" dirty="0" smtClean="0">
                <a:solidFill>
                  <a:schemeClr val="tx1"/>
                </a:solidFill>
              </a:rPr>
              <a:t> Tổng số phép so sánh: </a:t>
            </a:r>
            <a:r>
              <a:rPr lang="vi-VN" b="1" dirty="0" smtClean="0">
                <a:solidFill>
                  <a:schemeClr val="tx1"/>
                </a:solidFill>
              </a:rPr>
              <a:t>M (N-M+1)</a:t>
            </a:r>
            <a:endParaRPr lang="en-US" b="1" dirty="0" smtClean="0">
              <a:solidFill>
                <a:schemeClr val="tx1"/>
              </a:solidFill>
            </a:endParaRPr>
          </a:p>
          <a:p>
            <a:r>
              <a:rPr lang="vi-VN" dirty="0" smtClean="0">
                <a:solidFill>
                  <a:schemeClr val="tx1"/>
                </a:solidFill>
              </a:rPr>
              <a:t> </a:t>
            </a:r>
            <a:r>
              <a:rPr lang="vi-VN" b="1" dirty="0" smtClean="0">
                <a:solidFill>
                  <a:schemeClr val="tx1"/>
                </a:solidFill>
              </a:rPr>
              <a:t>Độ phức tạp trong trường hợp xấu nhất :</a:t>
            </a:r>
            <a:br>
              <a:rPr lang="vi-VN" b="1" dirty="0" smtClean="0">
                <a:solidFill>
                  <a:schemeClr val="tx1"/>
                </a:solidFill>
              </a:rPr>
            </a:br>
            <a:r>
              <a:rPr lang="vi-VN" b="1" dirty="0" smtClean="0">
                <a:solidFill>
                  <a:schemeClr val="tx1"/>
                </a:solidFill>
              </a:rPr>
              <a:t>O(MN)</a:t>
            </a:r>
            <a:r>
              <a:rPr lang="vi-VN" dirty="0" smtClean="0">
                <a:solidFill>
                  <a:schemeClr val="tx1"/>
                </a:solidFill>
              </a:rPr>
              <a:t> </a:t>
            </a:r>
            <a:br>
              <a:rPr lang="vi-VN" dirty="0" smtClean="0">
                <a:solidFill>
                  <a:schemeClr val="tx1"/>
                </a:solidFill>
              </a:rPr>
            </a:br>
            <a:r>
              <a:rPr lang="en-US" b="1" u="sng" dirty="0" err="1" smtClean="0">
                <a:solidFill>
                  <a:schemeClr val="tx1"/>
                </a:solidFill>
              </a:rPr>
              <a:t>Ví</a:t>
            </a:r>
            <a:r>
              <a:rPr lang="en-US" b="1" u="sng" dirty="0" smtClean="0">
                <a:solidFill>
                  <a:schemeClr val="tx1"/>
                </a:solidFill>
              </a:rPr>
              <a:t> </a:t>
            </a:r>
            <a:r>
              <a:rPr lang="en-US" b="1" u="sng" dirty="0" err="1" smtClean="0">
                <a:solidFill>
                  <a:schemeClr val="tx1"/>
                </a:solidFill>
              </a:rPr>
              <a:t>dụ</a:t>
            </a:r>
            <a:r>
              <a:rPr lang="en-US" b="1" u="sng" dirty="0">
                <a:solidFill>
                  <a:schemeClr val="tx1"/>
                </a:solidFill>
              </a:rPr>
              <a: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885950"/>
            <a:ext cx="5029200" cy="2769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20957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a:t>Độ phức tạp của thuật toán </a:t>
            </a:r>
            <a:r>
              <a:rPr lang="en-US" b="1" dirty="0" err="1"/>
              <a:t>đối</a:t>
            </a:r>
            <a:r>
              <a:rPr lang="en-US" b="1" dirty="0"/>
              <a:t> </a:t>
            </a:r>
            <a:r>
              <a:rPr lang="en-US" b="1" dirty="0" err="1"/>
              <a:t>sánh</a:t>
            </a:r>
            <a:r>
              <a:rPr lang="en-US" b="1" dirty="0"/>
              <a:t> </a:t>
            </a:r>
            <a:r>
              <a:rPr lang="en-US" b="1" dirty="0" err="1"/>
              <a:t>chuỗi</a:t>
            </a:r>
            <a:r>
              <a:rPr lang="en-US" b="1" dirty="0"/>
              <a:t> </a:t>
            </a:r>
            <a:r>
              <a:rPr lang="vi-VN" b="1" dirty="0"/>
              <a:t>Brute Force: </a:t>
            </a:r>
            <a:endParaRPr lang="en-US" dirty="0"/>
          </a:p>
        </p:txBody>
      </p:sp>
      <p:sp>
        <p:nvSpPr>
          <p:cNvPr id="3" name="Text Placeholder 2"/>
          <p:cNvSpPr>
            <a:spLocks noGrp="1"/>
          </p:cNvSpPr>
          <p:nvPr>
            <p:ph type="body" idx="1"/>
          </p:nvPr>
        </p:nvSpPr>
        <p:spPr/>
        <p:txBody>
          <a:bodyPr/>
          <a:lstStyle/>
          <a:p>
            <a:r>
              <a:rPr lang="vi-VN" sz="2200" b="1" dirty="0" smtClean="0"/>
              <a:t>Trường </a:t>
            </a:r>
            <a:r>
              <a:rPr lang="vi-VN" sz="2200" b="1" dirty="0"/>
              <a:t>hợp tốt nhất 1: mẫu xuất hiện ngay </a:t>
            </a:r>
            <a:r>
              <a:rPr lang="vi-VN" sz="2200" b="1" dirty="0" smtClean="0"/>
              <a:t>đầu</a:t>
            </a:r>
            <a:r>
              <a:rPr lang="en-US" sz="2200" b="1" dirty="0" smtClean="0"/>
              <a:t> </a:t>
            </a:r>
            <a:r>
              <a:rPr lang="vi-VN" sz="2200" b="1" dirty="0" smtClean="0"/>
              <a:t>text</a:t>
            </a:r>
            <a:endParaRPr lang="en-US" sz="2200" b="1" dirty="0"/>
          </a:p>
          <a:p>
            <a:r>
              <a:rPr lang="vi-VN" sz="2200" b="1" dirty="0" smtClean="0"/>
              <a:t>Độ </a:t>
            </a:r>
            <a:r>
              <a:rPr lang="vi-VN" sz="2200" b="1" dirty="0"/>
              <a:t>phức tạp trong trường hợp tốt nhất 1: </a:t>
            </a:r>
            <a:r>
              <a:rPr lang="vi-VN" sz="2200" b="1" dirty="0" smtClean="0"/>
              <a:t>O(M)</a:t>
            </a:r>
            <a:endParaRPr lang="en-US" sz="2200" b="1" dirty="0"/>
          </a:p>
          <a:p>
            <a:r>
              <a:rPr lang="vi-VN" sz="2200" b="1" dirty="0" smtClean="0"/>
              <a:t>Trường </a:t>
            </a:r>
            <a:r>
              <a:rPr lang="vi-VN" sz="2200" b="1" dirty="0"/>
              <a:t>hợp tốt nhất 2: mẫu không xuất hiện</a:t>
            </a:r>
            <a:br>
              <a:rPr lang="vi-VN" sz="2200" b="1" dirty="0"/>
            </a:br>
            <a:r>
              <a:rPr lang="vi-VN" sz="2200" b="1" dirty="0"/>
              <a:t>trong text</a:t>
            </a:r>
            <a:br>
              <a:rPr lang="vi-VN" sz="2200" b="1" dirty="0"/>
            </a:br>
            <a:r>
              <a:rPr lang="vi-VN" sz="2200" b="1" dirty="0" smtClean="0"/>
              <a:t>Độ </a:t>
            </a:r>
            <a:r>
              <a:rPr lang="vi-VN" sz="2200" b="1" dirty="0"/>
              <a:t>phức tạp trong trường hợp tốt nhất 2: O(N)</a:t>
            </a:r>
            <a:r>
              <a:rPr lang="vi-VN" sz="2200" dirty="0"/>
              <a:t> </a:t>
            </a:r>
            <a:br>
              <a:rPr lang="vi-VN" sz="2200" dirty="0"/>
            </a:br>
            <a:endParaRPr lang="en-US" sz="22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27432143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8800" y="2724150"/>
            <a:ext cx="6634200" cy="608400"/>
          </a:xfrm>
          <a:prstGeom prst="rect">
            <a:avLst/>
          </a:prstGeom>
        </p:spPr>
        <p:txBody>
          <a:bodyPr spcFirstLastPara="1" wrap="square" lIns="0" tIns="0" rIns="0" bIns="0" anchor="b" anchorCtr="0">
            <a:noAutofit/>
          </a:bodyPr>
          <a:lstStyle/>
          <a:p>
            <a:pPr marL="571500" lvl="0" indent="-457200">
              <a:spcBef>
                <a:spcPts val="600"/>
              </a:spcBef>
            </a:pPr>
            <a:r>
              <a:rPr lang="en" dirty="0"/>
              <a:t>Exhaustive </a:t>
            </a:r>
            <a:r>
              <a:rPr lang="en" dirty="0" smtClean="0"/>
              <a:t>Search:</a:t>
            </a:r>
            <a:br>
              <a:rPr lang="en" dirty="0" smtClean="0"/>
            </a:br>
            <a:r>
              <a:rPr lang="en" dirty="0" smtClean="0"/>
              <a:t>Tìm kiếm toàn diện</a:t>
            </a:r>
            <a:endParaRPr lang="en"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IV</a:t>
            </a:r>
            <a:endParaRPr b="1" dirty="0">
              <a:solidFill>
                <a:schemeClr val="dk1"/>
              </a:solidFill>
              <a:latin typeface="Saira Semi Condensed"/>
              <a:ea typeface="Saira Semi Condensed"/>
              <a:cs typeface="Saira Semi Condensed"/>
              <a:sym typeface="Saira Semi Condensed"/>
            </a:endParaRPr>
          </a:p>
        </p:txBody>
      </p:sp>
      <p:pic>
        <p:nvPicPr>
          <p:cNvPr id="2" name="Picture 1"/>
          <p:cNvPicPr>
            <a:picLocks noChangeAspect="1"/>
          </p:cNvPicPr>
          <p:nvPr/>
        </p:nvPicPr>
        <p:blipFill>
          <a:blip r:embed="rId3">
            <a:extLst>
              <a:ext uri="{BEBA8EAE-BF5A-486C-A8C5-ECC9F3942E4B}">
                <a14:imgProps xmlns:a14="http://schemas.microsoft.com/office/drawing/2010/main">
                  <a14:imgLayer r:embed="rId4">
                    <a14:imgEffect>
                      <a14:backgroundRemoval t="9861" b="99747" l="0" r="99596"/>
                    </a14:imgEffect>
                  </a14:imgLayer>
                </a14:imgProps>
              </a:ext>
              <a:ext uri="{28A0092B-C50C-407E-A947-70E740481C1C}">
                <a14:useLocalDpi xmlns:a14="http://schemas.microsoft.com/office/drawing/2010/main" val="0"/>
              </a:ext>
            </a:extLst>
          </a:blip>
          <a:stretch>
            <a:fillRect/>
          </a:stretch>
        </p:blipFill>
        <p:spPr>
          <a:xfrm>
            <a:off x="7088960" y="393229"/>
            <a:ext cx="2055040" cy="2190750"/>
          </a:xfrm>
          <a:prstGeom prst="rect">
            <a:avLst/>
          </a:prstGeom>
        </p:spPr>
      </p:pic>
    </p:spTree>
    <p:extLst>
      <p:ext uri="{BB962C8B-B14F-4D97-AF65-F5344CB8AC3E}">
        <p14:creationId xmlns:p14="http://schemas.microsoft.com/office/powerpoint/2010/main" val="2716547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trong</a:t>
            </a:r>
            <a:r>
              <a:rPr lang="en-US" dirty="0" smtClean="0"/>
              <a:t> </a:t>
            </a:r>
            <a:r>
              <a:rPr lang="en-US" dirty="0" err="1" smtClean="0"/>
              <a:t>thực</a:t>
            </a:r>
            <a:r>
              <a:rPr lang="en-US" dirty="0" smtClean="0"/>
              <a:t> </a:t>
            </a:r>
            <a:r>
              <a:rPr lang="en-US" dirty="0" err="1" smtClean="0"/>
              <a:t>tế</a:t>
            </a:r>
            <a:endParaRPr lang="en-US" dirty="0"/>
          </a:p>
        </p:txBody>
      </p:sp>
      <p:sp>
        <p:nvSpPr>
          <p:cNvPr id="3" name="Text Placeholder 2"/>
          <p:cNvSpPr>
            <a:spLocks noGrp="1"/>
          </p:cNvSpPr>
          <p:nvPr>
            <p:ph type="body" idx="1"/>
          </p:nvPr>
        </p:nvSpPr>
        <p:spPr>
          <a:xfrm>
            <a:off x="457200" y="1430148"/>
            <a:ext cx="5257800" cy="3199002"/>
          </a:xfrm>
        </p:spPr>
        <p:txBody>
          <a:bodyPr/>
          <a:lstStyle/>
          <a:p>
            <a:pPr marL="114300" indent="0">
              <a:buNone/>
            </a:pPr>
            <a:r>
              <a:rPr lang="en-US" dirty="0" err="1" smtClean="0"/>
              <a:t>Trong</a:t>
            </a:r>
            <a:r>
              <a:rPr lang="en-US" dirty="0" smtClean="0"/>
              <a:t> </a:t>
            </a:r>
            <a:r>
              <a:rPr lang="en-US" dirty="0" err="1" smtClean="0"/>
              <a:t>thực</a:t>
            </a:r>
            <a:r>
              <a:rPr lang="en-US" dirty="0" smtClean="0"/>
              <a:t> </a:t>
            </a:r>
            <a:r>
              <a:rPr lang="en-US" dirty="0" err="1" smtClean="0"/>
              <a:t>tế</a:t>
            </a:r>
            <a:r>
              <a:rPr lang="en-US" dirty="0" smtClean="0"/>
              <a:t> </a:t>
            </a:r>
            <a:r>
              <a:rPr lang="en-US" dirty="0" err="1" smtClean="0"/>
              <a:t>chúng</a:t>
            </a:r>
            <a:r>
              <a:rPr lang="en-US" dirty="0" smtClean="0"/>
              <a:t> ta </a:t>
            </a:r>
            <a:r>
              <a:rPr lang="en-US" dirty="0" err="1" smtClean="0"/>
              <a:t>thường</a:t>
            </a:r>
            <a:r>
              <a:rPr lang="en-US" dirty="0" smtClean="0"/>
              <a:t> </a:t>
            </a:r>
            <a:r>
              <a:rPr lang="en-US" dirty="0" err="1" smtClean="0"/>
              <a:t>gặp</a:t>
            </a:r>
            <a:r>
              <a:rPr lang="en-US" dirty="0" smtClean="0"/>
              <a:t> </a:t>
            </a:r>
            <a:r>
              <a:rPr lang="en-US" dirty="0" err="1" smtClean="0"/>
              <a:t>các</a:t>
            </a:r>
            <a:r>
              <a:rPr lang="en-US" dirty="0" smtClean="0"/>
              <a:t> </a:t>
            </a:r>
            <a:r>
              <a:rPr lang="en-US" dirty="0" err="1" smtClean="0"/>
              <a:t>câu</a:t>
            </a:r>
            <a:r>
              <a:rPr lang="en-US" dirty="0" smtClean="0"/>
              <a:t> </a:t>
            </a:r>
            <a:r>
              <a:rPr lang="en-US" dirty="0" err="1" smtClean="0"/>
              <a:t>hỏi</a:t>
            </a:r>
            <a:r>
              <a:rPr lang="en-US" dirty="0" smtClean="0"/>
              <a:t>:</a:t>
            </a:r>
          </a:p>
          <a:p>
            <a:pPr marL="114300" indent="0">
              <a:buNone/>
            </a:pPr>
            <a:endParaRPr lang="en-US" dirty="0" smtClean="0"/>
          </a:p>
          <a:p>
            <a:pPr>
              <a:buFont typeface="Wingdings" panose="05000000000000000000" pitchFamily="2" charset="2"/>
              <a:buChar char="Ø"/>
            </a:pPr>
            <a:r>
              <a:rPr lang="en-US" dirty="0" smtClean="0"/>
              <a:t>“</a:t>
            </a:r>
            <a:r>
              <a:rPr lang="en-US" dirty="0" err="1"/>
              <a:t>C</a:t>
            </a:r>
            <a:r>
              <a:rPr lang="en-US" dirty="0" err="1" smtClean="0"/>
              <a:t>ó</a:t>
            </a:r>
            <a:r>
              <a:rPr lang="en-US" dirty="0" smtClean="0"/>
              <a:t> </a:t>
            </a:r>
            <a:r>
              <a:rPr lang="en-US" dirty="0" err="1"/>
              <a:t>bao</a:t>
            </a:r>
            <a:r>
              <a:rPr lang="en-US" dirty="0"/>
              <a:t> </a:t>
            </a:r>
            <a:r>
              <a:rPr lang="en-US" dirty="0" err="1" smtClean="0"/>
              <a:t>nhiêu</a:t>
            </a:r>
            <a:r>
              <a:rPr lang="en-US" dirty="0" smtClean="0"/>
              <a:t> </a:t>
            </a:r>
            <a:r>
              <a:rPr lang="en-US" dirty="0" err="1" smtClean="0"/>
              <a:t>khả</a:t>
            </a:r>
            <a:r>
              <a:rPr lang="en-US" dirty="0" smtClean="0"/>
              <a:t> </a:t>
            </a:r>
            <a:r>
              <a:rPr lang="en-US" dirty="0" err="1"/>
              <a:t>năng</a:t>
            </a:r>
            <a:r>
              <a:rPr lang="en-US" dirty="0" smtClean="0"/>
              <a:t>...?”</a:t>
            </a:r>
          </a:p>
          <a:p>
            <a:pPr>
              <a:buFont typeface="Wingdings" panose="05000000000000000000" pitchFamily="2" charset="2"/>
              <a:buChar char="Ø"/>
            </a:pPr>
            <a:endParaRPr lang="en-US" dirty="0" smtClean="0"/>
          </a:p>
          <a:p>
            <a:pPr>
              <a:buFont typeface="Wingdings" panose="05000000000000000000" pitchFamily="2" charset="2"/>
              <a:buChar char="Ø"/>
            </a:pPr>
            <a:r>
              <a:rPr lang="en-US" dirty="0" smtClean="0"/>
              <a:t>“</a:t>
            </a:r>
            <a:r>
              <a:rPr lang="en-US" dirty="0" err="1"/>
              <a:t>H</a:t>
            </a:r>
            <a:r>
              <a:rPr lang="en-US" dirty="0" err="1" smtClean="0"/>
              <a:t>ãy</a:t>
            </a:r>
            <a:r>
              <a:rPr lang="en-US" dirty="0" smtClean="0"/>
              <a:t> </a:t>
            </a:r>
            <a:r>
              <a:rPr lang="en-US" dirty="0" err="1"/>
              <a:t>cho</a:t>
            </a:r>
            <a:r>
              <a:rPr lang="en-US" dirty="0"/>
              <a:t> </a:t>
            </a:r>
            <a:r>
              <a:rPr lang="en-US" dirty="0" err="1"/>
              <a:t>biết</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khả</a:t>
            </a:r>
            <a:r>
              <a:rPr lang="en-US" dirty="0"/>
              <a:t> </a:t>
            </a:r>
            <a:r>
              <a:rPr lang="en-US" dirty="0" err="1"/>
              <a:t>năng</a:t>
            </a:r>
            <a:r>
              <a:rPr lang="en-US" dirty="0" smtClean="0"/>
              <a:t>...?”</a:t>
            </a:r>
          </a:p>
          <a:p>
            <a:pPr>
              <a:buFont typeface="Wingdings" panose="05000000000000000000" pitchFamily="2" charset="2"/>
              <a:buChar char="Ø"/>
            </a:pPr>
            <a:endParaRPr lang="en-US" dirty="0" smtClean="0"/>
          </a:p>
          <a:p>
            <a:pPr>
              <a:buFont typeface="Wingdings" panose="05000000000000000000" pitchFamily="2" charset="2"/>
              <a:buChar char="Ø"/>
            </a:pPr>
            <a:r>
              <a:rPr lang="en-US" dirty="0" smtClean="0"/>
              <a:t>“</a:t>
            </a:r>
            <a:r>
              <a:rPr lang="en-US" dirty="0" err="1"/>
              <a:t>C</a:t>
            </a:r>
            <a:r>
              <a:rPr lang="en-US" dirty="0" err="1" smtClean="0"/>
              <a:t>ó</a:t>
            </a:r>
            <a:r>
              <a:rPr lang="en-US" dirty="0" smtClean="0"/>
              <a:t> </a:t>
            </a:r>
            <a:r>
              <a:rPr lang="en-US" dirty="0" err="1"/>
              <a:t>tồn</a:t>
            </a:r>
            <a:r>
              <a:rPr lang="en-US" dirty="0"/>
              <a:t> </a:t>
            </a:r>
            <a:r>
              <a:rPr lang="en-US" dirty="0" err="1"/>
              <a:t>tại</a:t>
            </a:r>
            <a:r>
              <a:rPr lang="en-US" dirty="0"/>
              <a:t> hay </a:t>
            </a:r>
            <a:r>
              <a:rPr lang="en-US" dirty="0" err="1"/>
              <a:t>không</a:t>
            </a:r>
            <a:r>
              <a:rPr lang="en-US" dirty="0"/>
              <a:t> </a:t>
            </a:r>
            <a:r>
              <a:rPr lang="en-US" dirty="0" err="1" smtClean="0"/>
              <a:t>một</a:t>
            </a:r>
            <a:r>
              <a:rPr lang="en-US" dirty="0" smtClean="0"/>
              <a:t> </a:t>
            </a:r>
            <a:r>
              <a:rPr lang="en-US" dirty="0" err="1" smtClean="0"/>
              <a:t>khả</a:t>
            </a:r>
            <a:r>
              <a:rPr lang="en-US" dirty="0" smtClean="0"/>
              <a:t> </a:t>
            </a:r>
            <a:r>
              <a:rPr lang="en-US" dirty="0" err="1"/>
              <a:t>năng</a:t>
            </a:r>
            <a:r>
              <a:rPr lang="en-US" dirty="0"/>
              <a:t>...?”</a:t>
            </a:r>
            <a:endParaRPr lang="en-US" dirty="0" smtClean="0"/>
          </a:p>
          <a:p>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1200150"/>
            <a:ext cx="2971800" cy="2971800"/>
          </a:xfrm>
          <a:prstGeom prst="rect">
            <a:avLst/>
          </a:prstGeom>
        </p:spPr>
      </p:pic>
    </p:spTree>
    <p:extLst>
      <p:ext uri="{BB962C8B-B14F-4D97-AF65-F5344CB8AC3E}">
        <p14:creationId xmlns:p14="http://schemas.microsoft.com/office/powerpoint/2010/main" val="7114182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a:p>
        </p:txBody>
      </p:sp>
      <p:sp>
        <p:nvSpPr>
          <p:cNvPr id="3" name="Text Placeholder 2"/>
          <p:cNvSpPr txBox="1">
            <a:spLocks/>
          </p:cNvSpPr>
          <p:nvPr/>
        </p:nvSpPr>
        <p:spPr>
          <a:xfrm>
            <a:off x="990600" y="819150"/>
            <a:ext cx="4202350" cy="9144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r>
              <a:rPr lang="en-US" sz="2800" dirty="0" err="1">
                <a:solidFill>
                  <a:schemeClr val="tx1"/>
                </a:solidFill>
              </a:rPr>
              <a:t>C</a:t>
            </a:r>
            <a:r>
              <a:rPr lang="en-US" sz="2800" dirty="0" err="1" smtClean="0">
                <a:solidFill>
                  <a:schemeClr val="tx1"/>
                </a:solidFill>
              </a:rPr>
              <a:t>ó</a:t>
            </a:r>
            <a:r>
              <a:rPr lang="en-US" sz="2800" dirty="0" smtClean="0">
                <a:solidFill>
                  <a:schemeClr val="tx1"/>
                </a:solidFill>
              </a:rPr>
              <a:t> </a:t>
            </a:r>
            <a:r>
              <a:rPr lang="en-US" sz="2800" dirty="0">
                <a:solidFill>
                  <a:schemeClr val="tx1"/>
                </a:solidFill>
              </a:rPr>
              <a:t>hay </a:t>
            </a:r>
            <a:r>
              <a:rPr lang="en-US" sz="2800" dirty="0" err="1">
                <a:solidFill>
                  <a:schemeClr val="tx1"/>
                </a:solidFill>
              </a:rPr>
              <a:t>không</a:t>
            </a:r>
            <a:r>
              <a:rPr lang="en-US" sz="2800" dirty="0">
                <a:solidFill>
                  <a:schemeClr val="tx1"/>
                </a:solidFill>
              </a:rPr>
              <a:t> </a:t>
            </a:r>
            <a:r>
              <a:rPr lang="en-US" sz="2800" dirty="0" err="1">
                <a:solidFill>
                  <a:schemeClr val="tx1"/>
                </a:solidFill>
              </a:rPr>
              <a:t>một</a:t>
            </a:r>
            <a:r>
              <a:rPr lang="en-US" sz="2800" dirty="0">
                <a:solidFill>
                  <a:schemeClr val="tx1"/>
                </a:solidFill>
              </a:rPr>
              <a:t> </a:t>
            </a:r>
            <a:r>
              <a:rPr lang="en-US" sz="2800" dirty="0" err="1">
                <a:solidFill>
                  <a:schemeClr val="tx1"/>
                </a:solidFill>
              </a:rPr>
              <a:t>cách</a:t>
            </a:r>
            <a:r>
              <a:rPr lang="en-US" sz="2800" dirty="0">
                <a:solidFill>
                  <a:schemeClr val="tx1"/>
                </a:solidFill>
              </a:rPr>
              <a:t> </a:t>
            </a:r>
            <a:r>
              <a:rPr lang="en-US" sz="2800" dirty="0" err="1">
                <a:solidFill>
                  <a:schemeClr val="tx1"/>
                </a:solidFill>
              </a:rPr>
              <a:t>đặt</a:t>
            </a:r>
            <a:r>
              <a:rPr lang="en-US" sz="2800" dirty="0">
                <a:solidFill>
                  <a:schemeClr val="tx1"/>
                </a:solidFill>
              </a:rPr>
              <a:t> 8 con </a:t>
            </a:r>
            <a:r>
              <a:rPr lang="en-US" sz="2800" dirty="0" err="1">
                <a:solidFill>
                  <a:schemeClr val="tx1"/>
                </a:solidFill>
              </a:rPr>
              <a:t>hậu</a:t>
            </a:r>
            <a:r>
              <a:rPr lang="en-US" sz="2800" dirty="0">
                <a:solidFill>
                  <a:schemeClr val="tx1"/>
                </a:solidFill>
              </a:rPr>
              <a:t> </a:t>
            </a:r>
            <a:r>
              <a:rPr lang="en-US" sz="2800" dirty="0" err="1">
                <a:solidFill>
                  <a:schemeClr val="tx1"/>
                </a:solidFill>
              </a:rPr>
              <a:t>vào</a:t>
            </a:r>
            <a:r>
              <a:rPr lang="en-US" sz="2800" dirty="0">
                <a:solidFill>
                  <a:schemeClr val="tx1"/>
                </a:solidFill>
              </a:rPr>
              <a:t> </a:t>
            </a:r>
            <a:r>
              <a:rPr lang="en-US" sz="2800" dirty="0" err="1">
                <a:solidFill>
                  <a:schemeClr val="tx1"/>
                </a:solidFill>
              </a:rPr>
              <a:t>bàn</a:t>
            </a:r>
            <a:r>
              <a:rPr lang="en-US" sz="2800" dirty="0">
                <a:solidFill>
                  <a:schemeClr val="tx1"/>
                </a:solidFill>
              </a:rPr>
              <a:t> </a:t>
            </a:r>
            <a:r>
              <a:rPr lang="en-US" sz="2800" dirty="0" err="1">
                <a:solidFill>
                  <a:schemeClr val="tx1"/>
                </a:solidFill>
              </a:rPr>
              <a:t>cờ</a:t>
            </a:r>
            <a:r>
              <a:rPr lang="en-US" sz="2800" dirty="0">
                <a:solidFill>
                  <a:schemeClr val="tx1"/>
                </a:solidFill>
              </a:rPr>
              <a:t> </a:t>
            </a:r>
            <a:r>
              <a:rPr lang="en-US" sz="2800" dirty="0" err="1">
                <a:solidFill>
                  <a:schemeClr val="tx1"/>
                </a:solidFill>
              </a:rPr>
              <a:t>sao</a:t>
            </a:r>
            <a:r>
              <a:rPr lang="en-US" sz="2800" dirty="0">
                <a:solidFill>
                  <a:schemeClr val="tx1"/>
                </a:solidFill>
              </a:rPr>
              <a:t> </a:t>
            </a:r>
            <a:r>
              <a:rPr lang="en-US" sz="2800" dirty="0" err="1">
                <a:solidFill>
                  <a:schemeClr val="tx1"/>
                </a:solidFill>
              </a:rPr>
              <a:t>cho</a:t>
            </a:r>
            <a:r>
              <a:rPr lang="en-US" sz="2800" dirty="0">
                <a:solidFill>
                  <a:schemeClr val="tx1"/>
                </a:solidFill>
              </a:rPr>
              <a:t> </a:t>
            </a:r>
            <a:r>
              <a:rPr lang="en-US" sz="2800" dirty="0" err="1" smtClean="0">
                <a:solidFill>
                  <a:schemeClr val="tx1"/>
                </a:solidFill>
              </a:rPr>
              <a:t>chúng</a:t>
            </a:r>
            <a:r>
              <a:rPr lang="en-US" sz="2800" dirty="0">
                <a:solidFill>
                  <a:schemeClr val="tx1"/>
                </a:solidFill>
              </a:rPr>
              <a:t> </a:t>
            </a:r>
            <a:r>
              <a:rPr lang="en-US" sz="2800" dirty="0" err="1" smtClean="0">
                <a:solidFill>
                  <a:schemeClr val="tx1"/>
                </a:solidFill>
              </a:rPr>
              <a:t>không</a:t>
            </a:r>
            <a:r>
              <a:rPr lang="en-US" sz="2800" dirty="0" smtClean="0">
                <a:solidFill>
                  <a:schemeClr val="tx1"/>
                </a:solidFill>
              </a:rPr>
              <a:t> </a:t>
            </a:r>
            <a:r>
              <a:rPr lang="en-US" sz="2800" dirty="0" err="1">
                <a:solidFill>
                  <a:schemeClr val="tx1"/>
                </a:solidFill>
              </a:rPr>
              <a:t>tấn</a:t>
            </a:r>
            <a:r>
              <a:rPr lang="en-US" sz="2800" dirty="0">
                <a:solidFill>
                  <a:schemeClr val="tx1"/>
                </a:solidFill>
              </a:rPr>
              <a:t> </a:t>
            </a:r>
            <a:r>
              <a:rPr lang="en-US" sz="2800" dirty="0" err="1">
                <a:solidFill>
                  <a:schemeClr val="tx1"/>
                </a:solidFill>
              </a:rPr>
              <a:t>công</a:t>
            </a:r>
            <a:r>
              <a:rPr lang="en-US" sz="2800" dirty="0">
                <a:solidFill>
                  <a:schemeClr val="tx1"/>
                </a:solidFill>
              </a:rPr>
              <a:t> </a:t>
            </a:r>
            <a:r>
              <a:rPr lang="en-US" sz="2800" dirty="0" err="1" smtClean="0">
                <a:solidFill>
                  <a:schemeClr val="tx1"/>
                </a:solidFill>
              </a:rPr>
              <a:t>nhau</a:t>
            </a:r>
            <a:r>
              <a:rPr lang="en-US" sz="2800" dirty="0" smtClean="0">
                <a:solidFill>
                  <a:schemeClr val="tx1"/>
                </a:solidFill>
              </a:rPr>
              <a:t>?</a:t>
            </a:r>
            <a:endParaRPr lang="en-US" sz="2800" dirty="0">
              <a:solidFill>
                <a:schemeClr val="tx1"/>
              </a:solidFill>
            </a:endParaRPr>
          </a:p>
        </p:txBody>
      </p:sp>
      <p:sp>
        <p:nvSpPr>
          <p:cNvPr id="4" name="Title 1"/>
          <p:cNvSpPr txBox="1">
            <a:spLocks/>
          </p:cNvSpPr>
          <p:nvPr/>
        </p:nvSpPr>
        <p:spPr>
          <a:xfrm>
            <a:off x="990600" y="285750"/>
            <a:ext cx="6728400" cy="351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err="1" smtClean="0">
                <a:solidFill>
                  <a:schemeClr val="tx1"/>
                </a:solidFill>
              </a:rPr>
              <a:t>Ví</a:t>
            </a:r>
            <a:r>
              <a:rPr lang="en-US" sz="3200" dirty="0" smtClean="0">
                <a:solidFill>
                  <a:schemeClr val="tx1"/>
                </a:solidFill>
              </a:rPr>
              <a:t> </a:t>
            </a:r>
            <a:r>
              <a:rPr lang="en-US" sz="3200" dirty="0" err="1" smtClean="0">
                <a:solidFill>
                  <a:schemeClr val="tx1"/>
                </a:solidFill>
              </a:rPr>
              <a:t>dụ</a:t>
            </a:r>
            <a:r>
              <a:rPr lang="en-US" sz="3200" dirty="0" smtClean="0">
                <a:solidFill>
                  <a:schemeClr val="tx1"/>
                </a:solidFill>
              </a:rPr>
              <a:t>:</a:t>
            </a:r>
            <a:endParaRPr lang="en-US" sz="3200" dirty="0">
              <a:solidFill>
                <a:schemeClr val="tx1"/>
              </a:solidFill>
            </a:endParaRPr>
          </a:p>
        </p:txBody>
      </p:sp>
      <p:pic>
        <p:nvPicPr>
          <p:cNvPr id="4098" name="Picture 2" descr="Bài toán 8 con Hậu ~ Dev trong sá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226" y="285750"/>
            <a:ext cx="2838824" cy="289560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p:cNvSpPr txBox="1">
            <a:spLocks/>
          </p:cNvSpPr>
          <p:nvPr/>
        </p:nvSpPr>
        <p:spPr>
          <a:xfrm>
            <a:off x="2667000" y="3409950"/>
            <a:ext cx="5943600" cy="12192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r>
              <a:rPr lang="en-US" sz="2400" dirty="0" err="1">
                <a:solidFill>
                  <a:schemeClr val="tx1"/>
                </a:solidFill>
              </a:rPr>
              <a:t>Các</a:t>
            </a:r>
            <a:r>
              <a:rPr lang="en-US" sz="2400" dirty="0">
                <a:solidFill>
                  <a:schemeClr val="tx1"/>
                </a:solidFill>
              </a:rPr>
              <a:t> </a:t>
            </a:r>
            <a:r>
              <a:rPr lang="en-US" sz="2400" dirty="0" err="1">
                <a:solidFill>
                  <a:schemeClr val="tx1"/>
                </a:solidFill>
              </a:rPr>
              <a:t>vấn</a:t>
            </a:r>
            <a:r>
              <a:rPr lang="en-US" sz="2400" dirty="0">
                <a:solidFill>
                  <a:schemeClr val="tx1"/>
                </a:solidFill>
              </a:rPr>
              <a:t> </a:t>
            </a:r>
            <a:r>
              <a:rPr lang="en-US" sz="2400" dirty="0" err="1">
                <a:solidFill>
                  <a:schemeClr val="tx1"/>
                </a:solidFill>
              </a:rPr>
              <a:t>đề</a:t>
            </a:r>
            <a:r>
              <a:rPr lang="en-US" sz="2400" dirty="0">
                <a:solidFill>
                  <a:schemeClr val="tx1"/>
                </a:solidFill>
              </a:rPr>
              <a:t> </a:t>
            </a:r>
            <a:r>
              <a:rPr lang="en-US" sz="2400" dirty="0" err="1">
                <a:solidFill>
                  <a:schemeClr val="tx1"/>
                </a:solidFill>
              </a:rPr>
              <a:t>như</a:t>
            </a:r>
            <a:r>
              <a:rPr lang="en-US" sz="2400" dirty="0">
                <a:solidFill>
                  <a:schemeClr val="tx1"/>
                </a:solidFill>
              </a:rPr>
              <a:t> </a:t>
            </a:r>
            <a:r>
              <a:rPr lang="en-US" sz="2400" dirty="0" err="1">
                <a:solidFill>
                  <a:schemeClr val="tx1"/>
                </a:solidFill>
              </a:rPr>
              <a:t>thế</a:t>
            </a:r>
            <a:r>
              <a:rPr lang="en-US" sz="2400" dirty="0">
                <a:solidFill>
                  <a:schemeClr val="tx1"/>
                </a:solidFill>
              </a:rPr>
              <a:t> </a:t>
            </a:r>
            <a:r>
              <a:rPr lang="en-US" sz="2400" dirty="0" err="1">
                <a:solidFill>
                  <a:schemeClr val="tx1"/>
                </a:solidFill>
              </a:rPr>
              <a:t>thông</a:t>
            </a:r>
            <a:r>
              <a:rPr lang="en-US" sz="2400" dirty="0">
                <a:solidFill>
                  <a:schemeClr val="tx1"/>
                </a:solidFill>
              </a:rPr>
              <a:t> </a:t>
            </a:r>
            <a:r>
              <a:rPr lang="en-US" sz="2400" dirty="0" err="1">
                <a:solidFill>
                  <a:schemeClr val="tx1"/>
                </a:solidFill>
              </a:rPr>
              <a:t>thường</a:t>
            </a:r>
            <a:r>
              <a:rPr lang="en-US" sz="2400" dirty="0">
                <a:solidFill>
                  <a:schemeClr val="tx1"/>
                </a:solidFill>
              </a:rPr>
              <a:t> </a:t>
            </a:r>
            <a:r>
              <a:rPr lang="en-US" sz="2400" dirty="0" err="1">
                <a:solidFill>
                  <a:schemeClr val="tx1"/>
                </a:solidFill>
              </a:rPr>
              <a:t>đòi</a:t>
            </a:r>
            <a:r>
              <a:rPr lang="en-US" sz="2400" dirty="0">
                <a:solidFill>
                  <a:schemeClr val="tx1"/>
                </a:solidFill>
              </a:rPr>
              <a:t> </a:t>
            </a:r>
            <a:r>
              <a:rPr lang="en-US" sz="2400" dirty="0" err="1">
                <a:solidFill>
                  <a:schemeClr val="tx1"/>
                </a:solidFill>
              </a:rPr>
              <a:t>hỏi</a:t>
            </a:r>
            <a:r>
              <a:rPr lang="en-US" sz="2400" dirty="0">
                <a:solidFill>
                  <a:schemeClr val="tx1"/>
                </a:solidFill>
              </a:rPr>
              <a:t> ta </a:t>
            </a:r>
            <a:r>
              <a:rPr lang="en-US" sz="2400" dirty="0" err="1">
                <a:solidFill>
                  <a:schemeClr val="tx1"/>
                </a:solidFill>
              </a:rPr>
              <a:t>phải</a:t>
            </a:r>
            <a:r>
              <a:rPr lang="en-US" sz="2400" dirty="0">
                <a:solidFill>
                  <a:schemeClr val="tx1"/>
                </a:solidFill>
              </a:rPr>
              <a:t> </a:t>
            </a:r>
            <a:r>
              <a:rPr lang="en-US" sz="2400" dirty="0" err="1">
                <a:solidFill>
                  <a:schemeClr val="tx1"/>
                </a:solidFill>
              </a:rPr>
              <a:t>xem</a:t>
            </a:r>
            <a:r>
              <a:rPr lang="en-US" sz="2400" dirty="0">
                <a:solidFill>
                  <a:schemeClr val="tx1"/>
                </a:solidFill>
              </a:rPr>
              <a:t> </a:t>
            </a:r>
            <a:r>
              <a:rPr lang="en-US" sz="2400" dirty="0" err="1">
                <a:solidFill>
                  <a:schemeClr val="tx1"/>
                </a:solidFill>
              </a:rPr>
              <a:t>xét</a:t>
            </a:r>
            <a:r>
              <a:rPr lang="en-US" sz="2400" dirty="0">
                <a:solidFill>
                  <a:schemeClr val="tx1"/>
                </a:solidFill>
              </a:rPr>
              <a:t> </a:t>
            </a:r>
            <a:r>
              <a:rPr lang="en-US" sz="2400" dirty="0" err="1">
                <a:solidFill>
                  <a:schemeClr val="tx1"/>
                </a:solidFill>
              </a:rPr>
              <a:t>tất</a:t>
            </a:r>
            <a:r>
              <a:rPr lang="en-US" sz="2400" dirty="0">
                <a:solidFill>
                  <a:schemeClr val="tx1"/>
                </a:solidFill>
              </a:rPr>
              <a:t> </a:t>
            </a:r>
            <a:r>
              <a:rPr lang="en-US" sz="2400" dirty="0" err="1" smtClean="0">
                <a:solidFill>
                  <a:schemeClr val="tx1"/>
                </a:solidFill>
              </a:rPr>
              <a:t>cả</a:t>
            </a:r>
            <a:r>
              <a:rPr lang="en-US" sz="2400" dirty="0">
                <a:solidFill>
                  <a:schemeClr val="tx1"/>
                </a:solidFill>
              </a:rPr>
              <a:t> </a:t>
            </a:r>
            <a:r>
              <a:rPr lang="en-US" sz="2400" dirty="0" err="1" smtClean="0">
                <a:solidFill>
                  <a:schemeClr val="tx1"/>
                </a:solidFill>
              </a:rPr>
              <a:t>các</a:t>
            </a:r>
            <a:r>
              <a:rPr lang="en-US" sz="2400" dirty="0" smtClean="0">
                <a:solidFill>
                  <a:schemeClr val="tx1"/>
                </a:solidFill>
              </a:rPr>
              <a:t> </a:t>
            </a:r>
            <a:r>
              <a:rPr lang="en-US" sz="2400" dirty="0" err="1">
                <a:solidFill>
                  <a:schemeClr val="tx1"/>
                </a:solidFill>
              </a:rPr>
              <a:t>khả</a:t>
            </a:r>
            <a:r>
              <a:rPr lang="en-US" sz="2400" dirty="0">
                <a:solidFill>
                  <a:schemeClr val="tx1"/>
                </a:solidFill>
              </a:rPr>
              <a:t> </a:t>
            </a:r>
            <a:r>
              <a:rPr lang="en-US" sz="2400" dirty="0" err="1">
                <a:solidFill>
                  <a:schemeClr val="tx1"/>
                </a:solidFill>
              </a:rPr>
              <a:t>năng</a:t>
            </a:r>
            <a:r>
              <a:rPr lang="en-US" sz="2400" dirty="0">
                <a:solidFill>
                  <a:schemeClr val="tx1"/>
                </a:solidFill>
              </a:rPr>
              <a:t> </a:t>
            </a:r>
            <a:r>
              <a:rPr lang="en-US" sz="2400" dirty="0" err="1">
                <a:solidFill>
                  <a:schemeClr val="tx1"/>
                </a:solidFill>
              </a:rPr>
              <a:t>có</a:t>
            </a:r>
            <a:r>
              <a:rPr lang="en-US" sz="2400" dirty="0">
                <a:solidFill>
                  <a:schemeClr val="tx1"/>
                </a:solidFill>
              </a:rPr>
              <a:t> </a:t>
            </a:r>
            <a:r>
              <a:rPr lang="en-US" sz="2400" dirty="0" err="1">
                <a:solidFill>
                  <a:schemeClr val="tx1"/>
                </a:solidFill>
              </a:rPr>
              <a:t>thể</a:t>
            </a:r>
            <a:r>
              <a:rPr lang="en-US" sz="2400" dirty="0">
                <a:solidFill>
                  <a:schemeClr val="tx1"/>
                </a:solidFill>
              </a:rPr>
              <a:t> </a:t>
            </a:r>
            <a:r>
              <a:rPr lang="en-US" sz="2400" dirty="0" err="1">
                <a:solidFill>
                  <a:schemeClr val="tx1"/>
                </a:solidFill>
              </a:rPr>
              <a:t>có</a:t>
            </a:r>
            <a:endParaRPr lang="en-US" sz="2400" dirty="0">
              <a:solidFill>
                <a:schemeClr val="tx1"/>
              </a:solidFill>
            </a:endParaRPr>
          </a:p>
        </p:txBody>
      </p:sp>
      <p:sp>
        <p:nvSpPr>
          <p:cNvPr id="6" name="Right Arrow 5"/>
          <p:cNvSpPr/>
          <p:nvPr/>
        </p:nvSpPr>
        <p:spPr>
          <a:xfrm>
            <a:off x="1066800" y="3486150"/>
            <a:ext cx="1371600" cy="533400"/>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427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8800" y="2682037"/>
            <a:ext cx="72390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smtClean="0"/>
              <a:t/>
            </a:r>
            <a:br>
              <a:rPr lang="en-US" dirty="0" smtClean="0"/>
            </a:br>
            <a:r>
              <a:rPr lang="en-US" dirty="0"/>
              <a:t/>
            </a:r>
            <a:br>
              <a:rPr lang="en-US" dirty="0"/>
            </a:br>
            <a:r>
              <a:rPr lang="en-US" dirty="0" smtClean="0"/>
              <a:t/>
            </a:r>
            <a:br>
              <a:rPr lang="en-US" dirty="0" smtClean="0"/>
            </a:br>
            <a:r>
              <a:rPr lang="en-US" dirty="0" err="1" smtClean="0"/>
              <a:t>Giới</a:t>
            </a:r>
            <a:r>
              <a:rPr lang="en-US" dirty="0" smtClean="0"/>
              <a:t> </a:t>
            </a:r>
            <a:r>
              <a:rPr lang="en-US" dirty="0" err="1" smtClean="0"/>
              <a:t>thiệu</a:t>
            </a:r>
            <a:r>
              <a:rPr lang="en-US" dirty="0" smtClean="0"/>
              <a:t> </a:t>
            </a:r>
            <a:r>
              <a:rPr lang="en-US" dirty="0" err="1" smtClean="0"/>
              <a:t>về</a:t>
            </a:r>
            <a:r>
              <a:rPr lang="en-US" dirty="0" smtClean="0"/>
              <a:t> Brute Force</a:t>
            </a:r>
            <a:br>
              <a:rPr lang="en-US" dirty="0" smtClean="0"/>
            </a:br>
            <a:r>
              <a:rPr lang="en-US" dirty="0" err="1" smtClean="0"/>
              <a:t>chiến</a:t>
            </a:r>
            <a:r>
              <a:rPr lang="en-US" dirty="0" smtClean="0"/>
              <a:t> </a:t>
            </a:r>
            <a:r>
              <a:rPr lang="en-US" dirty="0" err="1" smtClean="0"/>
              <a:t>lược</a:t>
            </a:r>
            <a:r>
              <a:rPr lang="en-US" dirty="0" smtClean="0"/>
              <a:t> </a:t>
            </a:r>
            <a:r>
              <a:rPr lang="en-US" dirty="0" err="1" smtClean="0"/>
              <a:t>vét</a:t>
            </a:r>
            <a:r>
              <a:rPr lang="en-US" dirty="0" smtClean="0"/>
              <a:t> </a:t>
            </a:r>
            <a:r>
              <a:rPr lang="en-US" dirty="0" err="1" smtClean="0"/>
              <a:t>cạn</a:t>
            </a:r>
            <a:r>
              <a:rPr lang="en-US" dirty="0" smtClean="0"/>
              <a:t> </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a:solidFill>
                  <a:schemeClr val="dk1"/>
                </a:solidFill>
                <a:latin typeface="Saira Semi Condensed"/>
                <a:ea typeface="Saira Semi Condensed"/>
                <a:cs typeface="Saira Semi Condensed"/>
                <a:sym typeface="Saira Semi Condensed"/>
              </a:rPr>
              <a:t>I</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21057239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Exhaustive Search : </a:t>
            </a:r>
            <a:endParaRPr lang="en-US" dirty="0"/>
          </a:p>
        </p:txBody>
      </p:sp>
      <p:sp>
        <p:nvSpPr>
          <p:cNvPr id="3" name="Text Placeholder 2"/>
          <p:cNvSpPr>
            <a:spLocks noGrp="1"/>
          </p:cNvSpPr>
          <p:nvPr>
            <p:ph type="body" idx="1"/>
          </p:nvPr>
        </p:nvSpPr>
        <p:spPr>
          <a:xfrm>
            <a:off x="619364" y="2571750"/>
            <a:ext cx="8307706" cy="1905000"/>
          </a:xfrm>
        </p:spPr>
        <p:txBody>
          <a:bodyPr/>
          <a:lstStyle/>
          <a:p>
            <a:pPr>
              <a:buFont typeface="Arial" panose="020B0604020202020204" pitchFamily="34" charset="0"/>
              <a:buChar char="•"/>
            </a:pPr>
            <a:r>
              <a:rPr lang="en-US" sz="2000" dirty="0" err="1" smtClean="0"/>
              <a:t>Tìm</a:t>
            </a:r>
            <a:r>
              <a:rPr lang="en-US" sz="2000" dirty="0" smtClean="0"/>
              <a:t> </a:t>
            </a:r>
            <a:r>
              <a:rPr lang="en-US" sz="2000" b="1" dirty="0" err="1" smtClean="0"/>
              <a:t>kiếm</a:t>
            </a:r>
            <a:r>
              <a:rPr lang="en-US" sz="2000" b="1" dirty="0" smtClean="0"/>
              <a:t> </a:t>
            </a:r>
            <a:r>
              <a:rPr lang="en-US" sz="2000" b="1" dirty="0" err="1" smtClean="0"/>
              <a:t>toàn</a:t>
            </a:r>
            <a:r>
              <a:rPr lang="en-US" sz="2000" b="1" dirty="0" smtClean="0"/>
              <a:t> </a:t>
            </a:r>
            <a:r>
              <a:rPr lang="en-US" sz="2000" b="1" dirty="0" err="1" smtClean="0"/>
              <a:t>diện</a:t>
            </a:r>
            <a:r>
              <a:rPr lang="en-US" sz="2000" b="1" dirty="0" smtClean="0"/>
              <a:t> </a:t>
            </a:r>
            <a:r>
              <a:rPr lang="en-US" sz="2000" dirty="0" smtClean="0"/>
              <a:t>(exhaustive search) </a:t>
            </a:r>
            <a:r>
              <a:rPr lang="en-US" sz="2000" dirty="0" err="1" smtClean="0"/>
              <a:t>là</a:t>
            </a:r>
            <a:r>
              <a:rPr lang="en-US" sz="2000" dirty="0" smtClean="0"/>
              <a:t> </a:t>
            </a:r>
            <a:r>
              <a:rPr lang="en-US" sz="2000" dirty="0" err="1" smtClean="0"/>
              <a:t>xem</a:t>
            </a:r>
            <a:r>
              <a:rPr lang="en-US" sz="2000" dirty="0" smtClean="0"/>
              <a:t> </a:t>
            </a:r>
            <a:r>
              <a:rPr lang="en-US" sz="2000" dirty="0" err="1" smtClean="0"/>
              <a:t>xét</a:t>
            </a:r>
            <a:r>
              <a:rPr lang="en-US" sz="2000" dirty="0" smtClean="0"/>
              <a:t> </a:t>
            </a:r>
            <a:r>
              <a:rPr lang="en-US" sz="2000" dirty="0" err="1" smtClean="0"/>
              <a:t>tất</a:t>
            </a:r>
            <a:r>
              <a:rPr lang="en-US" sz="2000" dirty="0" smtClean="0"/>
              <a:t> </a:t>
            </a:r>
            <a:r>
              <a:rPr lang="en-US" sz="2000" dirty="0" err="1" smtClean="0"/>
              <a:t>cả</a:t>
            </a:r>
            <a:r>
              <a:rPr lang="en-US" sz="2000" dirty="0" smtClean="0"/>
              <a:t> </a:t>
            </a:r>
            <a:r>
              <a:rPr lang="en-US" sz="2000" dirty="0" err="1" smtClean="0"/>
              <a:t>các</a:t>
            </a:r>
            <a:r>
              <a:rPr lang="en-US" sz="2000" dirty="0" smtClean="0"/>
              <a:t> </a:t>
            </a:r>
            <a:r>
              <a:rPr lang="en-US" sz="2000" dirty="0" err="1" smtClean="0"/>
              <a:t>ứng</a:t>
            </a:r>
            <a:r>
              <a:rPr lang="en-US" sz="2000" dirty="0" smtClean="0"/>
              <a:t> </a:t>
            </a:r>
            <a:r>
              <a:rPr lang="en-US" sz="2000" dirty="0" err="1" smtClean="0"/>
              <a:t>cử</a:t>
            </a:r>
            <a:r>
              <a:rPr lang="en-US" sz="2000" dirty="0" smtClean="0"/>
              <a:t> </a:t>
            </a:r>
            <a:r>
              <a:rPr lang="en-US" sz="2000" dirty="0" err="1" smtClean="0"/>
              <a:t>viên</a:t>
            </a:r>
            <a:r>
              <a:rPr lang="en-US" sz="2000" dirty="0" smtClean="0"/>
              <a:t> </a:t>
            </a:r>
            <a:r>
              <a:rPr lang="en-US" sz="2000" dirty="0" err="1" smtClean="0"/>
              <a:t>nhằm</a:t>
            </a:r>
            <a:r>
              <a:rPr lang="en-US" sz="2000" dirty="0" smtClean="0"/>
              <a:t> </a:t>
            </a:r>
            <a:r>
              <a:rPr lang="en-US" sz="2000" dirty="0" err="1" smtClean="0"/>
              <a:t>phát</a:t>
            </a:r>
            <a:r>
              <a:rPr lang="en-US" sz="2000" dirty="0" smtClean="0"/>
              <a:t> </a:t>
            </a:r>
            <a:r>
              <a:rPr lang="en-US" sz="2000" dirty="0" err="1" smtClean="0"/>
              <a:t>hiện</a:t>
            </a:r>
            <a:r>
              <a:rPr lang="en-US" sz="2000" dirty="0" smtClean="0"/>
              <a:t> </a:t>
            </a:r>
            <a:r>
              <a:rPr lang="en-US" sz="2000" dirty="0" err="1" smtClean="0"/>
              <a:t>ra</a:t>
            </a:r>
            <a:r>
              <a:rPr lang="en-US" sz="2000" dirty="0" smtClean="0"/>
              <a:t> </a:t>
            </a:r>
            <a:r>
              <a:rPr lang="en-US" sz="2000" dirty="0" err="1" smtClean="0"/>
              <a:t>đối</a:t>
            </a:r>
            <a:r>
              <a:rPr lang="en-US" sz="2000" dirty="0" smtClean="0"/>
              <a:t> </a:t>
            </a:r>
            <a:r>
              <a:rPr lang="en-US" sz="2000" dirty="0" err="1" smtClean="0"/>
              <a:t>tượng</a:t>
            </a:r>
            <a:r>
              <a:rPr lang="en-US" sz="2000" dirty="0" smtClean="0"/>
              <a:t> </a:t>
            </a:r>
            <a:r>
              <a:rPr lang="en-US" sz="2000" dirty="0" err="1" smtClean="0"/>
              <a:t>mong</a:t>
            </a:r>
            <a:r>
              <a:rPr lang="en-US" sz="2000" dirty="0" smtClean="0"/>
              <a:t> </a:t>
            </a:r>
            <a:r>
              <a:rPr lang="en-US" sz="2000" dirty="0" err="1" smtClean="0"/>
              <a:t>muốn</a:t>
            </a:r>
            <a:r>
              <a:rPr lang="en-US" sz="2000" dirty="0" smtClean="0"/>
              <a:t>.</a:t>
            </a:r>
          </a:p>
          <a:p>
            <a:pPr>
              <a:buFont typeface="Arial" panose="020B0604020202020204" pitchFamily="34" charset="0"/>
              <a:buChar char="•"/>
            </a:pPr>
            <a:r>
              <a:rPr lang="en-US" sz="2000" dirty="0" smtClean="0"/>
              <a:t>Ý </a:t>
            </a:r>
            <a:r>
              <a:rPr lang="en-US" sz="2000" dirty="0" err="1" smtClean="0"/>
              <a:t>tưởng</a:t>
            </a:r>
            <a:r>
              <a:rPr lang="en-US" sz="2000" dirty="0" smtClean="0"/>
              <a:t> </a:t>
            </a:r>
            <a:r>
              <a:rPr lang="en-US" sz="2000" dirty="0" err="1" smtClean="0"/>
              <a:t>của</a:t>
            </a:r>
            <a:r>
              <a:rPr lang="en-US" sz="2000" dirty="0" smtClean="0"/>
              <a:t> </a:t>
            </a:r>
            <a:r>
              <a:rPr lang="en-US" sz="2000" dirty="0" err="1" smtClean="0"/>
              <a:t>các</a:t>
            </a:r>
            <a:r>
              <a:rPr lang="en-US" sz="2000" dirty="0" smtClean="0"/>
              <a:t> </a:t>
            </a:r>
            <a:r>
              <a:rPr lang="en-US" sz="2000" dirty="0" err="1" smtClean="0"/>
              <a:t>thuật</a:t>
            </a:r>
            <a:r>
              <a:rPr lang="en-US" sz="2000" dirty="0" smtClean="0"/>
              <a:t> </a:t>
            </a:r>
            <a:r>
              <a:rPr lang="en-US" sz="2000" dirty="0" err="1" smtClean="0"/>
              <a:t>toán</a:t>
            </a:r>
            <a:r>
              <a:rPr lang="en-US" sz="2000" dirty="0" smtClean="0"/>
              <a:t> </a:t>
            </a:r>
            <a:r>
              <a:rPr lang="en-US" sz="2000" dirty="0" err="1" smtClean="0"/>
              <a:t>này</a:t>
            </a:r>
            <a:r>
              <a:rPr lang="en-US" sz="2000" dirty="0" smtClean="0"/>
              <a:t> </a:t>
            </a:r>
            <a:r>
              <a:rPr lang="en-US" sz="2000" dirty="0" err="1" smtClean="0"/>
              <a:t>là</a:t>
            </a:r>
            <a:r>
              <a:rPr lang="en-US" sz="2000" dirty="0" smtClean="0"/>
              <a:t> </a:t>
            </a:r>
            <a:r>
              <a:rPr lang="en-US" sz="2000" dirty="0" err="1" smtClean="0"/>
              <a:t>sinh-kiểm</a:t>
            </a:r>
            <a:r>
              <a:rPr lang="en-US" sz="2000" dirty="0" smtClean="0"/>
              <a:t>, </a:t>
            </a:r>
            <a:r>
              <a:rPr lang="en-US" sz="2000" dirty="0" err="1" smtClean="0"/>
              <a:t>tức</a:t>
            </a:r>
            <a:r>
              <a:rPr lang="en-US" sz="2000" dirty="0" smtClean="0"/>
              <a:t> </a:t>
            </a:r>
            <a:r>
              <a:rPr lang="en-US" sz="2000" dirty="0" err="1" smtClean="0"/>
              <a:t>là</a:t>
            </a:r>
            <a:r>
              <a:rPr lang="en-US" sz="2000" dirty="0" smtClean="0"/>
              <a:t> </a:t>
            </a:r>
            <a:r>
              <a:rPr lang="en-US" sz="2000" dirty="0" err="1" smtClean="0"/>
              <a:t>sinh</a:t>
            </a:r>
            <a:r>
              <a:rPr lang="en-US" sz="2000" dirty="0" smtClean="0"/>
              <a:t> </a:t>
            </a:r>
            <a:r>
              <a:rPr lang="en-US" sz="2000" dirty="0" err="1" smtClean="0"/>
              <a:t>ra</a:t>
            </a:r>
            <a:r>
              <a:rPr lang="en-US" sz="2000" dirty="0" smtClean="0"/>
              <a:t> </a:t>
            </a:r>
            <a:r>
              <a:rPr lang="en-US" sz="2000" dirty="0" err="1" smtClean="0"/>
              <a:t>tất</a:t>
            </a:r>
            <a:r>
              <a:rPr lang="en-US" sz="2000" dirty="0" smtClean="0"/>
              <a:t> </a:t>
            </a:r>
            <a:r>
              <a:rPr lang="en-US" sz="2000" dirty="0" err="1" smtClean="0"/>
              <a:t>cả</a:t>
            </a:r>
            <a:r>
              <a:rPr lang="en-US" sz="2000" dirty="0" smtClean="0"/>
              <a:t> </a:t>
            </a:r>
            <a:r>
              <a:rPr lang="en-US" sz="2000" dirty="0" err="1" smtClean="0"/>
              <a:t>các</a:t>
            </a:r>
            <a:r>
              <a:rPr lang="en-US" sz="2000" dirty="0" smtClean="0"/>
              <a:t> </a:t>
            </a:r>
            <a:r>
              <a:rPr lang="en-US" sz="2000" dirty="0" err="1" smtClean="0"/>
              <a:t>khả</a:t>
            </a:r>
            <a:r>
              <a:rPr lang="en-US" sz="2000" dirty="0" smtClean="0"/>
              <a:t> </a:t>
            </a:r>
            <a:r>
              <a:rPr lang="en-US" sz="2000" dirty="0" err="1" smtClean="0"/>
              <a:t>năng</a:t>
            </a:r>
            <a:r>
              <a:rPr lang="en-US" sz="2000" dirty="0" smtClean="0"/>
              <a:t> </a:t>
            </a:r>
            <a:r>
              <a:rPr lang="en-US" sz="2000" dirty="0" err="1" smtClean="0"/>
              <a:t>có</a:t>
            </a:r>
            <a:r>
              <a:rPr lang="en-US" sz="2000" dirty="0" smtClean="0"/>
              <a:t> </a:t>
            </a:r>
            <a:r>
              <a:rPr lang="en-US" sz="2000" dirty="0" err="1" smtClean="0"/>
              <a:t>thể</a:t>
            </a:r>
            <a:r>
              <a:rPr lang="en-US" sz="2000" dirty="0" smtClean="0"/>
              <a:t> </a:t>
            </a:r>
            <a:r>
              <a:rPr lang="en-US" sz="2000" dirty="0" err="1" smtClean="0"/>
              <a:t>có</a:t>
            </a:r>
            <a:r>
              <a:rPr lang="en-US" sz="2000" dirty="0" smtClean="0"/>
              <a:t> </a:t>
            </a:r>
            <a:r>
              <a:rPr lang="en-US" sz="2000" dirty="0" err="1" smtClean="0"/>
              <a:t>và</a:t>
            </a:r>
            <a:r>
              <a:rPr lang="en-US" sz="2000" dirty="0" smtClean="0"/>
              <a:t> </a:t>
            </a:r>
            <a:r>
              <a:rPr lang="en-US" sz="2000" dirty="0" err="1" smtClean="0"/>
              <a:t>kiểm</a:t>
            </a:r>
            <a:r>
              <a:rPr lang="en-US" sz="2000" dirty="0" smtClean="0"/>
              <a:t> </a:t>
            </a:r>
            <a:r>
              <a:rPr lang="en-US" sz="2000" dirty="0" err="1" smtClean="0"/>
              <a:t>tra</a:t>
            </a:r>
            <a:r>
              <a:rPr lang="en-US" sz="2000" dirty="0" smtClean="0"/>
              <a:t> </a:t>
            </a:r>
            <a:r>
              <a:rPr lang="en-US" sz="2000" dirty="0" err="1" smtClean="0"/>
              <a:t>mỗi</a:t>
            </a:r>
            <a:r>
              <a:rPr lang="en-US" sz="2000" dirty="0" smtClean="0"/>
              <a:t> </a:t>
            </a:r>
            <a:r>
              <a:rPr lang="en-US" sz="2000" dirty="0" err="1" smtClean="0"/>
              <a:t>khả</a:t>
            </a:r>
            <a:r>
              <a:rPr lang="en-US" sz="2000" dirty="0" smtClean="0"/>
              <a:t> </a:t>
            </a:r>
            <a:r>
              <a:rPr lang="en-US" sz="2000" dirty="0" err="1" smtClean="0"/>
              <a:t>năng</a:t>
            </a:r>
            <a:r>
              <a:rPr lang="en-US" sz="2000" dirty="0" smtClean="0"/>
              <a:t> </a:t>
            </a:r>
            <a:r>
              <a:rPr lang="en-US" sz="2000" dirty="0" err="1" smtClean="0"/>
              <a:t>xem</a:t>
            </a:r>
            <a:r>
              <a:rPr lang="en-US" sz="2000" dirty="0" smtClean="0"/>
              <a:t> </a:t>
            </a:r>
            <a:r>
              <a:rPr lang="en-US" sz="2000" dirty="0" err="1" smtClean="0"/>
              <a:t>nó</a:t>
            </a:r>
            <a:r>
              <a:rPr lang="en-US" sz="2000" dirty="0" smtClean="0"/>
              <a:t> </a:t>
            </a:r>
            <a:r>
              <a:rPr lang="en-US" sz="2000" dirty="0" err="1" smtClean="0"/>
              <a:t>có</a:t>
            </a:r>
            <a:r>
              <a:rPr lang="en-US" sz="2000" dirty="0" smtClean="0"/>
              <a:t> </a:t>
            </a:r>
            <a:r>
              <a:rPr lang="en-US" sz="2000" dirty="0" err="1" smtClean="0"/>
              <a:t>thoả</a:t>
            </a:r>
            <a:r>
              <a:rPr lang="en-US" sz="2000" dirty="0" smtClean="0"/>
              <a:t> </a:t>
            </a:r>
            <a:r>
              <a:rPr lang="en-US" sz="2000" dirty="0" err="1" smtClean="0"/>
              <a:t>mãn</a:t>
            </a:r>
            <a:r>
              <a:rPr lang="en-US" sz="2000" dirty="0" smtClean="0"/>
              <a:t> </a:t>
            </a:r>
            <a:r>
              <a:rPr lang="en-US" sz="2000" dirty="0" err="1" smtClean="0"/>
              <a:t>các</a:t>
            </a:r>
            <a:r>
              <a:rPr lang="en-US" sz="2000" dirty="0" smtClean="0"/>
              <a:t> </a:t>
            </a:r>
            <a:r>
              <a:rPr lang="en-US" sz="2000" dirty="0" err="1" smtClean="0"/>
              <a:t>điều</a:t>
            </a:r>
            <a:r>
              <a:rPr lang="en-US" sz="2000" dirty="0" smtClean="0"/>
              <a:t> </a:t>
            </a:r>
            <a:r>
              <a:rPr lang="en-US" sz="2000" dirty="0" err="1" smtClean="0"/>
              <a:t>kiện</a:t>
            </a:r>
            <a:r>
              <a:rPr lang="en-US" sz="2000" dirty="0" smtClean="0"/>
              <a:t> </a:t>
            </a:r>
            <a:r>
              <a:rPr lang="en-US" sz="2000" dirty="0" err="1" smtClean="0"/>
              <a:t>của</a:t>
            </a:r>
            <a:r>
              <a:rPr lang="en-US" sz="2000" dirty="0" smtClean="0"/>
              <a:t> </a:t>
            </a:r>
            <a:r>
              <a:rPr lang="en-US" sz="2000" dirty="0" err="1" smtClean="0"/>
              <a:t>bài</a:t>
            </a:r>
            <a:r>
              <a:rPr lang="en-US" sz="2000" dirty="0" smtClean="0"/>
              <a:t> </a:t>
            </a:r>
            <a:r>
              <a:rPr lang="en-US" sz="2000" dirty="0" err="1" smtClean="0"/>
              <a:t>toán</a:t>
            </a:r>
            <a:r>
              <a:rPr lang="en-US" sz="2000" dirty="0" smtClean="0"/>
              <a:t> </a:t>
            </a:r>
            <a:r>
              <a:rPr lang="en-US" sz="2000" dirty="0" err="1" smtClean="0"/>
              <a:t>không</a:t>
            </a:r>
            <a:r>
              <a:rPr lang="en-US" sz="2000" dirty="0" smtClean="0"/>
              <a:t> </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30</a:t>
            </a:fld>
            <a:endParaRPr lang="en"/>
          </a:p>
        </p:txBody>
      </p:sp>
      <p:sp>
        <p:nvSpPr>
          <p:cNvPr id="8" name="AutoShape 2" descr="https://images.viblo.asia/91a1ab62-19e1-433a-b415-bc6129467a0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458" y="131128"/>
            <a:ext cx="3762612" cy="2106612"/>
          </a:xfrm>
          <a:prstGeom prst="rect">
            <a:avLst/>
          </a:prstGeom>
          <a:ln>
            <a:solidFill>
              <a:schemeClr val="accent4"/>
            </a:solidFill>
          </a:ln>
        </p:spPr>
      </p:pic>
    </p:spTree>
    <p:extLst>
      <p:ext uri="{BB962C8B-B14F-4D97-AF65-F5344CB8AC3E}">
        <p14:creationId xmlns:p14="http://schemas.microsoft.com/office/powerpoint/2010/main" val="28421883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Exhaustive Search : </a:t>
            </a:r>
            <a:endParaRPr lang="en-US" dirty="0"/>
          </a:p>
        </p:txBody>
      </p:sp>
      <p:sp>
        <p:nvSpPr>
          <p:cNvPr id="3" name="Text Placeholder 2"/>
          <p:cNvSpPr>
            <a:spLocks noGrp="1"/>
          </p:cNvSpPr>
          <p:nvPr>
            <p:ph type="body" idx="1"/>
          </p:nvPr>
        </p:nvSpPr>
        <p:spPr>
          <a:xfrm>
            <a:off x="619364" y="2571750"/>
            <a:ext cx="8307706" cy="1524000"/>
          </a:xfrm>
        </p:spPr>
        <p:txBody>
          <a:bodyPr/>
          <a:lstStyle/>
          <a:p>
            <a:pPr>
              <a:buFont typeface="Arial" panose="020B0604020202020204" pitchFamily="34" charset="0"/>
              <a:buChar char="•"/>
            </a:pPr>
            <a:r>
              <a:rPr lang="en-US" sz="2000" dirty="0" err="1"/>
              <a:t>Tìm</a:t>
            </a:r>
            <a:r>
              <a:rPr lang="en-US" sz="2000" dirty="0"/>
              <a:t> </a:t>
            </a:r>
            <a:r>
              <a:rPr lang="en-US" sz="2000" dirty="0" err="1"/>
              <a:t>kiếm</a:t>
            </a:r>
            <a:r>
              <a:rPr lang="en-US" sz="2000" dirty="0"/>
              <a:t> </a:t>
            </a:r>
            <a:r>
              <a:rPr lang="en-US" sz="2000" dirty="0" err="1" smtClean="0"/>
              <a:t>toàn</a:t>
            </a:r>
            <a:r>
              <a:rPr lang="en-US" sz="2000" dirty="0" smtClean="0"/>
              <a:t> </a:t>
            </a:r>
            <a:r>
              <a:rPr lang="en-US" sz="2000" dirty="0" err="1" smtClean="0"/>
              <a:t>diện</a:t>
            </a:r>
            <a:r>
              <a:rPr lang="en-US" sz="2000" dirty="0" smtClean="0"/>
              <a:t> </a:t>
            </a:r>
            <a:r>
              <a:rPr lang="en-US" sz="2000" dirty="0" err="1" smtClean="0"/>
              <a:t>đương</a:t>
            </a:r>
            <a:r>
              <a:rPr lang="en-US" sz="2000" dirty="0" smtClean="0"/>
              <a:t> </a:t>
            </a:r>
            <a:r>
              <a:rPr lang="en-US" sz="2000" dirty="0" err="1"/>
              <a:t>nhiên</a:t>
            </a:r>
            <a:r>
              <a:rPr lang="en-US" sz="2000" dirty="0"/>
              <a:t> </a:t>
            </a:r>
            <a:r>
              <a:rPr lang="en-US" sz="2000" dirty="0" err="1"/>
              <a:t>là</a:t>
            </a:r>
            <a:r>
              <a:rPr lang="en-US" sz="2000" dirty="0"/>
              <a:t> </a:t>
            </a:r>
            <a:r>
              <a:rPr lang="en-US" sz="2000" dirty="0" err="1"/>
              <a:t>kém</a:t>
            </a:r>
            <a:r>
              <a:rPr lang="en-US" sz="2000" dirty="0"/>
              <a:t> </a:t>
            </a:r>
            <a:r>
              <a:rPr lang="en-US" sz="2000" dirty="0" err="1"/>
              <a:t>hiệu</a:t>
            </a:r>
            <a:r>
              <a:rPr lang="en-US" sz="2000" dirty="0"/>
              <a:t> </a:t>
            </a:r>
            <a:r>
              <a:rPr lang="en-US" sz="2000" dirty="0" err="1"/>
              <a:t>quả</a:t>
            </a:r>
            <a:r>
              <a:rPr lang="en-US" sz="2000" dirty="0"/>
              <a:t>, </a:t>
            </a:r>
            <a:r>
              <a:rPr lang="en-US" sz="2000" dirty="0" err="1"/>
              <a:t>đòi</a:t>
            </a:r>
            <a:r>
              <a:rPr lang="en-US" sz="2000" dirty="0"/>
              <a:t> </a:t>
            </a:r>
            <a:r>
              <a:rPr lang="en-US" sz="2000" dirty="0" err="1"/>
              <a:t>hỏi</a:t>
            </a:r>
            <a:r>
              <a:rPr lang="en-US" sz="2000" dirty="0"/>
              <a:t> </a:t>
            </a:r>
            <a:r>
              <a:rPr lang="en-US" sz="2000" dirty="0" err="1"/>
              <a:t>rất</a:t>
            </a:r>
            <a:r>
              <a:rPr lang="en-US" sz="2000" dirty="0"/>
              <a:t> </a:t>
            </a:r>
            <a:r>
              <a:rPr lang="en-US" sz="2000" dirty="0" err="1"/>
              <a:t>nhiều</a:t>
            </a:r>
            <a:r>
              <a:rPr lang="en-US" sz="2000" dirty="0"/>
              <a:t> </a:t>
            </a:r>
            <a:r>
              <a:rPr lang="en-US" sz="2000" dirty="0" err="1"/>
              <a:t>thời</a:t>
            </a:r>
            <a:r>
              <a:rPr lang="en-US" sz="2000" dirty="0"/>
              <a:t> </a:t>
            </a:r>
            <a:r>
              <a:rPr lang="en-US" sz="2000" dirty="0" err="1"/>
              <a:t>gian</a:t>
            </a:r>
            <a:r>
              <a:rPr lang="en-US" sz="2000" dirty="0"/>
              <a:t>. </a:t>
            </a:r>
            <a:endParaRPr lang="en-US" sz="2000" dirty="0" smtClean="0"/>
          </a:p>
          <a:p>
            <a:pPr>
              <a:buFont typeface="Arial" panose="020B0604020202020204" pitchFamily="34" charset="0"/>
              <a:buChar char="•"/>
            </a:pPr>
            <a:r>
              <a:rPr lang="en-US" sz="2000" dirty="0" err="1" smtClean="0"/>
              <a:t>Nhưng</a:t>
            </a:r>
            <a:r>
              <a:rPr lang="en-US" sz="2000" dirty="0" smtClean="0"/>
              <a:t> </a:t>
            </a:r>
            <a:r>
              <a:rPr lang="en-US" sz="2000" dirty="0" err="1"/>
              <a:t>cũng</a:t>
            </a:r>
            <a:r>
              <a:rPr lang="en-US" sz="2000" dirty="0"/>
              <a:t> </a:t>
            </a:r>
            <a:r>
              <a:rPr lang="en-US" sz="2000" dirty="0" err="1"/>
              <a:t>có</a:t>
            </a:r>
            <a:r>
              <a:rPr lang="en-US" sz="2000" dirty="0"/>
              <a:t> </a:t>
            </a:r>
            <a:r>
              <a:rPr lang="en-US" sz="2000" dirty="0" err="1"/>
              <a:t>vấn</a:t>
            </a:r>
            <a:r>
              <a:rPr lang="en-US" sz="2000" dirty="0"/>
              <a:t> </a:t>
            </a:r>
            <a:r>
              <a:rPr lang="en-US" sz="2000" dirty="0" err="1"/>
              <a:t>đề</a:t>
            </a:r>
            <a:r>
              <a:rPr lang="en-US" sz="2000" dirty="0"/>
              <a:t> </a:t>
            </a:r>
            <a:r>
              <a:rPr lang="en-US" sz="2000" dirty="0" smtClean="0"/>
              <a:t>ta </a:t>
            </a:r>
            <a:r>
              <a:rPr lang="en-US" sz="2000" dirty="0" err="1" smtClean="0"/>
              <a:t>không</a:t>
            </a:r>
            <a:r>
              <a:rPr lang="en-US" sz="2000" dirty="0" smtClean="0"/>
              <a:t> </a:t>
            </a:r>
            <a:r>
              <a:rPr lang="en-US" sz="2000" dirty="0" err="1"/>
              <a:t>có</a:t>
            </a:r>
            <a:r>
              <a:rPr lang="en-US" sz="2000" dirty="0"/>
              <a:t> </a:t>
            </a:r>
            <a:r>
              <a:rPr lang="en-US" sz="2000" dirty="0" err="1"/>
              <a:t>cách</a:t>
            </a:r>
            <a:r>
              <a:rPr lang="en-US" sz="2000" dirty="0"/>
              <a:t> </a:t>
            </a:r>
            <a:r>
              <a:rPr lang="en-US" sz="2000" dirty="0" err="1"/>
              <a:t>giải</a:t>
            </a:r>
            <a:r>
              <a:rPr lang="en-US" sz="2000" dirty="0"/>
              <a:t> </a:t>
            </a:r>
            <a:r>
              <a:rPr lang="en-US" sz="2000" dirty="0" err="1"/>
              <a:t>quyết</a:t>
            </a:r>
            <a:r>
              <a:rPr lang="en-US" sz="2000" dirty="0"/>
              <a:t> </a:t>
            </a:r>
            <a:r>
              <a:rPr lang="en-US" sz="2000" dirty="0" err="1"/>
              <a:t>nào</a:t>
            </a:r>
            <a:r>
              <a:rPr lang="en-US" sz="2000" dirty="0"/>
              <a:t> </a:t>
            </a:r>
            <a:r>
              <a:rPr lang="en-US" sz="2000" dirty="0" err="1"/>
              <a:t>khác</a:t>
            </a:r>
            <a:r>
              <a:rPr lang="en-US" sz="2000" dirty="0"/>
              <a:t> </a:t>
            </a:r>
            <a:r>
              <a:rPr lang="en-US" sz="2000" dirty="0" err="1"/>
              <a:t>tìm</a:t>
            </a:r>
            <a:r>
              <a:rPr lang="en-US" sz="2000" dirty="0"/>
              <a:t> </a:t>
            </a:r>
            <a:r>
              <a:rPr lang="en-US" sz="2000" dirty="0" err="1"/>
              <a:t>kiếm</a:t>
            </a:r>
            <a:r>
              <a:rPr lang="en-US" sz="2000" dirty="0"/>
              <a:t> </a:t>
            </a:r>
            <a:r>
              <a:rPr lang="en-US" sz="2000" dirty="0" err="1"/>
              <a:t>vét</a:t>
            </a:r>
            <a:r>
              <a:rPr lang="en-US" sz="2000" dirty="0"/>
              <a:t> </a:t>
            </a:r>
            <a:r>
              <a:rPr lang="en-US" sz="2000" dirty="0" err="1"/>
              <a:t>cạn</a:t>
            </a:r>
            <a:r>
              <a:rPr lang="en-US" sz="2000" dirty="0"/>
              <a:t>.</a:t>
            </a:r>
            <a:br>
              <a:rPr lang="en-US" sz="2000" dirty="0"/>
            </a:br>
            <a:endParaRPr lang="en-US" sz="2000" dirty="0" smtClean="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a:p>
        </p:txBody>
      </p:sp>
      <p:sp>
        <p:nvSpPr>
          <p:cNvPr id="8" name="AutoShape 2" descr="https://images.viblo.asia/91a1ab62-19e1-433a-b415-bc6129467a0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458" y="131128"/>
            <a:ext cx="3762612" cy="2106612"/>
          </a:xfrm>
          <a:prstGeom prst="rect">
            <a:avLst/>
          </a:prstGeom>
          <a:ln>
            <a:solidFill>
              <a:schemeClr val="accent4"/>
            </a:solidFill>
          </a:ln>
        </p:spPr>
      </p:pic>
      <p:grpSp>
        <p:nvGrpSpPr>
          <p:cNvPr id="9" name="Google Shape;947;p47"/>
          <p:cNvGrpSpPr/>
          <p:nvPr/>
        </p:nvGrpSpPr>
        <p:grpSpPr>
          <a:xfrm>
            <a:off x="155575" y="87904"/>
            <a:ext cx="606425" cy="609600"/>
            <a:chOff x="3951850" y="2985350"/>
            <a:chExt cx="407950" cy="416500"/>
          </a:xfrm>
        </p:grpSpPr>
        <p:sp>
          <p:nvSpPr>
            <p:cNvPr id="10" name="Google Shape;948;p4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49;p4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950;p4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51;p4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671109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bài</a:t>
            </a:r>
            <a:r>
              <a:rPr lang="en-US" dirty="0" smtClean="0"/>
              <a:t> </a:t>
            </a:r>
            <a:r>
              <a:rPr lang="en-US" dirty="0" err="1" smtClean="0"/>
              <a:t>toán</a:t>
            </a:r>
            <a:r>
              <a:rPr lang="en-US" dirty="0" smtClean="0"/>
              <a:t> </a:t>
            </a:r>
            <a:endParaRPr lang="en-US" dirty="0"/>
          </a:p>
        </p:txBody>
      </p:sp>
      <p:sp>
        <p:nvSpPr>
          <p:cNvPr id="3" name="Text Placeholder 2"/>
          <p:cNvSpPr>
            <a:spLocks noGrp="1"/>
          </p:cNvSpPr>
          <p:nvPr>
            <p:ph type="body" idx="1"/>
          </p:nvPr>
        </p:nvSpPr>
        <p:spPr>
          <a:xfrm>
            <a:off x="1207850" y="1430148"/>
            <a:ext cx="7174150" cy="3275202"/>
          </a:xfrm>
        </p:spPr>
        <p:txBody>
          <a:bodyPr/>
          <a:lstStyle/>
          <a:p>
            <a:r>
              <a:rPr lang="en-US" dirty="0" err="1" smtClean="0"/>
              <a:t>Dùng</a:t>
            </a:r>
            <a:r>
              <a:rPr lang="en-US" dirty="0" smtClean="0"/>
              <a:t> Exhaustive Search </a:t>
            </a:r>
            <a:r>
              <a:rPr lang="en-US" dirty="0" err="1" smtClean="0"/>
              <a:t>để</a:t>
            </a:r>
            <a:r>
              <a:rPr lang="en-US" dirty="0" smtClean="0"/>
              <a:t> </a:t>
            </a:r>
            <a:r>
              <a:rPr lang="en-US" dirty="0" err="1" smtClean="0"/>
              <a:t>giải</a:t>
            </a:r>
            <a:r>
              <a:rPr lang="en-US" dirty="0" smtClean="0"/>
              <a:t> </a:t>
            </a:r>
            <a:r>
              <a:rPr lang="en-US" dirty="0" err="1" smtClean="0"/>
              <a:t>quyết</a:t>
            </a:r>
            <a:r>
              <a:rPr lang="en-US" dirty="0" smtClean="0"/>
              <a:t> 2 </a:t>
            </a:r>
            <a:r>
              <a:rPr lang="en-US" dirty="0" err="1" smtClean="0"/>
              <a:t>bài</a:t>
            </a:r>
            <a:r>
              <a:rPr lang="en-US" dirty="0" smtClean="0"/>
              <a:t> </a:t>
            </a:r>
            <a:r>
              <a:rPr lang="en-US" dirty="0" err="1" smtClean="0"/>
              <a:t>toán</a:t>
            </a:r>
            <a:r>
              <a:rPr lang="en-US" dirty="0" smtClean="0"/>
              <a:t> </a:t>
            </a:r>
            <a:r>
              <a:rPr lang="en-US" dirty="0" err="1" smtClean="0"/>
              <a:t>tối</a:t>
            </a:r>
            <a:r>
              <a:rPr lang="en-US" dirty="0" smtClean="0"/>
              <a:t> </a:t>
            </a:r>
            <a:r>
              <a:rPr lang="en-US" dirty="0" err="1" smtClean="0"/>
              <a:t>ưu</a:t>
            </a:r>
            <a:r>
              <a:rPr lang="en-US" dirty="0" smtClean="0"/>
              <a:t> </a:t>
            </a:r>
            <a:r>
              <a:rPr lang="en-US" dirty="0" err="1" smtClean="0"/>
              <a:t>nổi</a:t>
            </a:r>
            <a:r>
              <a:rPr lang="en-US" dirty="0" smtClean="0"/>
              <a:t> </a:t>
            </a:r>
            <a:r>
              <a:rPr lang="en-US" dirty="0" err="1" smtClean="0"/>
              <a:t>tiếng</a:t>
            </a:r>
            <a:r>
              <a:rPr lang="en-US" dirty="0" smtClean="0"/>
              <a:t>:</a:t>
            </a:r>
          </a:p>
          <a:p>
            <a:pPr marL="571500" indent="-457200">
              <a:buFont typeface="+mj-lt"/>
              <a:buAutoNum type="arabicPeriod"/>
            </a:pPr>
            <a:r>
              <a:rPr lang="en-US" dirty="0" smtClean="0"/>
              <a:t> </a:t>
            </a:r>
            <a:r>
              <a:rPr lang="en-US" dirty="0" err="1" smtClean="0"/>
              <a:t>Bài</a:t>
            </a:r>
            <a:r>
              <a:rPr lang="en-US" dirty="0" smtClean="0"/>
              <a:t> </a:t>
            </a:r>
            <a:r>
              <a:rPr lang="en-US" dirty="0" err="1" smtClean="0"/>
              <a:t>toán</a:t>
            </a:r>
            <a:r>
              <a:rPr lang="en-US" dirty="0" smtClean="0"/>
              <a:t> </a:t>
            </a:r>
            <a:r>
              <a:rPr lang="en-US" dirty="0" err="1" smtClean="0"/>
              <a:t>người</a:t>
            </a:r>
            <a:r>
              <a:rPr lang="en-US" dirty="0" smtClean="0"/>
              <a:t> </a:t>
            </a:r>
            <a:r>
              <a:rPr lang="en-US" dirty="0" err="1" smtClean="0"/>
              <a:t>bán</a:t>
            </a:r>
            <a:r>
              <a:rPr lang="en-US" dirty="0" smtClean="0"/>
              <a:t> </a:t>
            </a:r>
            <a:r>
              <a:rPr lang="en-US" dirty="0" err="1" smtClean="0"/>
              <a:t>hàng</a:t>
            </a:r>
            <a:r>
              <a:rPr lang="en-US" dirty="0"/>
              <a:t> </a:t>
            </a:r>
            <a:r>
              <a:rPr lang="en-US" dirty="0" smtClean="0"/>
              <a:t>                        (Travelling Salesman Problem)</a:t>
            </a:r>
          </a:p>
          <a:p>
            <a:pPr marL="571500" indent="-457200">
              <a:buFont typeface="+mj-lt"/>
              <a:buAutoNum type="arabicPeriod"/>
            </a:pPr>
            <a:r>
              <a:rPr lang="en-US" dirty="0" err="1" smtClean="0"/>
              <a:t>Bài</a:t>
            </a:r>
            <a:r>
              <a:rPr lang="en-US" dirty="0" smtClean="0"/>
              <a:t> </a:t>
            </a:r>
            <a:r>
              <a:rPr lang="en-US" dirty="0" err="1" smtClean="0"/>
              <a:t>toán</a:t>
            </a:r>
            <a:r>
              <a:rPr lang="en-US" dirty="0" smtClean="0"/>
              <a:t> </a:t>
            </a:r>
            <a:r>
              <a:rPr lang="en-US" dirty="0" err="1" smtClean="0"/>
              <a:t>xếp</a:t>
            </a:r>
            <a:r>
              <a:rPr lang="en-US" dirty="0" smtClean="0"/>
              <a:t> </a:t>
            </a:r>
            <a:r>
              <a:rPr lang="en-US" dirty="0" err="1" smtClean="0"/>
              <a:t>ba</a:t>
            </a:r>
            <a:r>
              <a:rPr lang="en-US" dirty="0" smtClean="0"/>
              <a:t> </a:t>
            </a:r>
            <a:r>
              <a:rPr lang="en-US" dirty="0" err="1" smtClean="0"/>
              <a:t>lô</a:t>
            </a:r>
            <a:r>
              <a:rPr lang="en-US" dirty="0" smtClean="0"/>
              <a:t> (Knapsack Problem)</a:t>
            </a:r>
          </a:p>
          <a:p>
            <a:pPr marL="114300" indent="0">
              <a:buNone/>
            </a:pPr>
            <a:endParaRPr lang="en-US" dirty="0"/>
          </a:p>
          <a:p>
            <a:pPr marL="114300" indent="0">
              <a:buNone/>
            </a:pPr>
            <a:r>
              <a:rPr lang="en-US" dirty="0" err="1" smtClean="0"/>
              <a:t>Cả</a:t>
            </a:r>
            <a:r>
              <a:rPr lang="en-US" dirty="0" smtClean="0"/>
              <a:t> 2 </a:t>
            </a:r>
            <a:r>
              <a:rPr lang="en-US" dirty="0" err="1" smtClean="0"/>
              <a:t>bài</a:t>
            </a:r>
            <a:r>
              <a:rPr lang="en-US" dirty="0" smtClean="0"/>
              <a:t> </a:t>
            </a:r>
            <a:r>
              <a:rPr lang="en-US" dirty="0" err="1" smtClean="0"/>
              <a:t>toán</a:t>
            </a:r>
            <a:r>
              <a:rPr lang="en-US" dirty="0" smtClean="0"/>
              <a:t> </a:t>
            </a:r>
            <a:r>
              <a:rPr lang="en-US" dirty="0" err="1" smtClean="0"/>
              <a:t>trên</a:t>
            </a:r>
            <a:r>
              <a:rPr lang="en-US" dirty="0" smtClean="0"/>
              <a:t> </a:t>
            </a:r>
            <a:r>
              <a:rPr lang="en-US" dirty="0" err="1" smtClean="0"/>
              <a:t>đều</a:t>
            </a:r>
            <a:r>
              <a:rPr lang="en-US" dirty="0" smtClean="0"/>
              <a:t> </a:t>
            </a:r>
            <a:r>
              <a:rPr lang="en-US" dirty="0" err="1" smtClean="0"/>
              <a:t>cực</a:t>
            </a:r>
            <a:r>
              <a:rPr lang="en-US" dirty="0" smtClean="0"/>
              <a:t> </a:t>
            </a:r>
            <a:r>
              <a:rPr lang="en-US" dirty="0" err="1" smtClean="0"/>
              <a:t>kì</a:t>
            </a:r>
            <a:r>
              <a:rPr lang="en-US" dirty="0" smtClean="0"/>
              <a:t> </a:t>
            </a:r>
            <a:r>
              <a:rPr lang="en-US" dirty="0" err="1" smtClean="0"/>
              <a:t>kém</a:t>
            </a:r>
            <a:r>
              <a:rPr lang="en-US" dirty="0" smtClean="0"/>
              <a:t> </a:t>
            </a:r>
            <a:r>
              <a:rPr lang="en-US" dirty="0" err="1" smtClean="0"/>
              <a:t>hiệu</a:t>
            </a:r>
            <a:r>
              <a:rPr lang="en-US" dirty="0" smtClean="0"/>
              <a:t> </a:t>
            </a:r>
            <a:r>
              <a:rPr lang="en-US" dirty="0" err="1" smtClean="0"/>
              <a:t>quả</a:t>
            </a:r>
            <a:r>
              <a:rPr lang="en-US" dirty="0" smtClean="0"/>
              <a:t> </a:t>
            </a:r>
            <a:r>
              <a:rPr lang="en-US" dirty="0" err="1" smtClean="0"/>
              <a:t>trên</a:t>
            </a:r>
            <a:r>
              <a:rPr lang="en-US" dirty="0" smtClean="0"/>
              <a:t> </a:t>
            </a:r>
            <a:r>
              <a:rPr lang="en-US" dirty="0" err="1" smtClean="0"/>
              <a:t>mọi</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nếu</a:t>
            </a:r>
            <a:r>
              <a:rPr lang="en-US" dirty="0" smtClean="0"/>
              <a:t> </a:t>
            </a:r>
            <a:r>
              <a:rPr lang="en-US" dirty="0" err="1" smtClean="0"/>
              <a:t>dùng</a:t>
            </a:r>
            <a:r>
              <a:rPr lang="en-US" dirty="0" smtClean="0"/>
              <a:t> </a:t>
            </a:r>
            <a:r>
              <a:rPr lang="en-US" dirty="0" err="1" smtClean="0"/>
              <a:t>tìm</a:t>
            </a:r>
            <a:r>
              <a:rPr lang="en-US" dirty="0" smtClean="0"/>
              <a:t> </a:t>
            </a:r>
            <a:r>
              <a:rPr lang="en-US" dirty="0" err="1" smtClean="0"/>
              <a:t>kiếm</a:t>
            </a:r>
            <a:r>
              <a:rPr lang="en-US" dirty="0"/>
              <a:t> </a:t>
            </a:r>
            <a:r>
              <a:rPr lang="en-US" dirty="0" err="1" smtClean="0"/>
              <a:t>toàn</a:t>
            </a:r>
            <a:r>
              <a:rPr lang="en-US" dirty="0" smtClean="0"/>
              <a:t> </a:t>
            </a:r>
            <a:r>
              <a:rPr lang="en-US" dirty="0" err="1" smtClean="0"/>
              <a:t>diện.Trên</a:t>
            </a:r>
            <a:r>
              <a:rPr lang="en-US" dirty="0" smtClean="0"/>
              <a:t> </a:t>
            </a:r>
            <a:r>
              <a:rPr lang="en-US" dirty="0" err="1"/>
              <a:t>thực</a:t>
            </a:r>
            <a:r>
              <a:rPr lang="en-US" dirty="0"/>
              <a:t> </a:t>
            </a:r>
            <a:r>
              <a:rPr lang="en-US" dirty="0" err="1"/>
              <a:t>tế</a:t>
            </a:r>
            <a:r>
              <a:rPr lang="en-US" dirty="0"/>
              <a:t>, </a:t>
            </a:r>
            <a:r>
              <a:rPr lang="en-US" dirty="0" err="1"/>
              <a:t>hai</a:t>
            </a:r>
            <a:r>
              <a:rPr lang="en-US" dirty="0"/>
              <a:t> </a:t>
            </a:r>
            <a:r>
              <a:rPr lang="en-US" dirty="0" err="1"/>
              <a:t>bài</a:t>
            </a:r>
            <a:r>
              <a:rPr lang="en-US" dirty="0"/>
              <a:t> </a:t>
            </a:r>
            <a:r>
              <a:rPr lang="en-US" dirty="0" err="1"/>
              <a:t>toán</a:t>
            </a:r>
            <a:r>
              <a:rPr lang="en-US" dirty="0"/>
              <a:t> </a:t>
            </a:r>
            <a:r>
              <a:rPr lang="en-US" dirty="0" err="1"/>
              <a:t>này</a:t>
            </a:r>
            <a:r>
              <a:rPr lang="en-US" dirty="0"/>
              <a:t> </a:t>
            </a:r>
            <a:r>
              <a:rPr lang="en-US" dirty="0" err="1"/>
              <a:t>là</a:t>
            </a:r>
            <a:r>
              <a:rPr lang="en-US" dirty="0"/>
              <a:t> </a:t>
            </a:r>
            <a:r>
              <a:rPr lang="en-US" dirty="0" err="1"/>
              <a:t>những</a:t>
            </a:r>
            <a:r>
              <a:rPr lang="en-US" dirty="0"/>
              <a:t> </a:t>
            </a:r>
            <a:r>
              <a:rPr lang="en-US" dirty="0" err="1"/>
              <a:t>ví</a:t>
            </a:r>
            <a:r>
              <a:rPr lang="en-US" dirty="0"/>
              <a:t> </a:t>
            </a:r>
            <a:r>
              <a:rPr lang="en-US" dirty="0" err="1"/>
              <a:t>dụ</a:t>
            </a:r>
            <a:r>
              <a:rPr lang="en-US" dirty="0"/>
              <a:t> </a:t>
            </a:r>
            <a:r>
              <a:rPr lang="en-US" dirty="0" err="1"/>
              <a:t>nổi</a:t>
            </a:r>
            <a:r>
              <a:rPr lang="en-US" dirty="0"/>
              <a:t> </a:t>
            </a:r>
            <a:r>
              <a:rPr lang="en-US" dirty="0" err="1"/>
              <a:t>tiếng</a:t>
            </a:r>
            <a:r>
              <a:rPr lang="en-US" dirty="0"/>
              <a:t> </a:t>
            </a:r>
            <a:r>
              <a:rPr lang="en-US" dirty="0" err="1"/>
              <a:t>nhất</a:t>
            </a:r>
            <a:r>
              <a:rPr lang="en-US" dirty="0"/>
              <a:t> </a:t>
            </a:r>
            <a:r>
              <a:rPr lang="en-US" dirty="0" err="1"/>
              <a:t>về</a:t>
            </a:r>
            <a:r>
              <a:rPr lang="en-US" dirty="0"/>
              <a:t> </a:t>
            </a:r>
            <a:r>
              <a:rPr lang="en-US" dirty="0" err="1"/>
              <a:t>cái</a:t>
            </a:r>
            <a:r>
              <a:rPr lang="en-US" dirty="0"/>
              <a:t> </a:t>
            </a:r>
            <a:r>
              <a:rPr lang="en-US" dirty="0" err="1"/>
              <a:t>gọi</a:t>
            </a:r>
            <a:r>
              <a:rPr lang="en-US" dirty="0"/>
              <a:t> </a:t>
            </a:r>
            <a:r>
              <a:rPr lang="en-US" dirty="0" err="1"/>
              <a:t>là</a:t>
            </a:r>
            <a:r>
              <a:rPr lang="en-US" dirty="0"/>
              <a:t> </a:t>
            </a:r>
            <a:r>
              <a:rPr lang="en-US" dirty="0" err="1"/>
              <a:t>bài</a:t>
            </a:r>
            <a:r>
              <a:rPr lang="en-US" dirty="0"/>
              <a:t> </a:t>
            </a:r>
            <a:r>
              <a:rPr lang="en-US" dirty="0" err="1"/>
              <a:t>toán</a:t>
            </a:r>
            <a:r>
              <a:rPr lang="en-US" dirty="0"/>
              <a:t> </a:t>
            </a:r>
            <a:r>
              <a:rPr lang="en-US" dirty="0" smtClean="0"/>
              <a:t>NP-hard.</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32</a:t>
            </a:fld>
            <a:endParaRPr lang="en" dirty="0"/>
          </a:p>
        </p:txBody>
      </p:sp>
    </p:spTree>
    <p:extLst>
      <p:ext uri="{BB962C8B-B14F-4D97-AF65-F5344CB8AC3E}">
        <p14:creationId xmlns:p14="http://schemas.microsoft.com/office/powerpoint/2010/main" val="14267258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819150"/>
            <a:ext cx="4742288" cy="351300"/>
          </a:xfrm>
        </p:spPr>
        <p:txBody>
          <a:bodyPr/>
          <a:lstStyle/>
          <a:p>
            <a:r>
              <a:rPr lang="en-US" sz="2000" dirty="0" err="1"/>
              <a:t>Bài</a:t>
            </a:r>
            <a:r>
              <a:rPr lang="en-US" sz="2000" dirty="0"/>
              <a:t> </a:t>
            </a:r>
            <a:r>
              <a:rPr lang="en-US" sz="2000" dirty="0" err="1"/>
              <a:t>toán</a:t>
            </a:r>
            <a:r>
              <a:rPr lang="en-US" sz="2000" dirty="0"/>
              <a:t> </a:t>
            </a:r>
            <a:r>
              <a:rPr lang="en-US" sz="2000" dirty="0" err="1"/>
              <a:t>người</a:t>
            </a:r>
            <a:r>
              <a:rPr lang="en-US" sz="2000" dirty="0"/>
              <a:t> </a:t>
            </a:r>
            <a:r>
              <a:rPr lang="en-US" sz="2000" dirty="0" err="1"/>
              <a:t>bán</a:t>
            </a:r>
            <a:r>
              <a:rPr lang="en-US" sz="2000" dirty="0"/>
              <a:t> </a:t>
            </a:r>
            <a:r>
              <a:rPr lang="en-US" sz="2000" dirty="0" err="1" smtClean="0"/>
              <a:t>hàng</a:t>
            </a:r>
            <a:r>
              <a:rPr lang="en-US" sz="2000" dirty="0" smtClean="0"/>
              <a:t>(TSP)</a:t>
            </a:r>
            <a:endParaRPr lang="en-US" sz="2000" dirty="0"/>
          </a:p>
        </p:txBody>
      </p:sp>
      <p:sp>
        <p:nvSpPr>
          <p:cNvPr id="3" name="Text Placeholder 2"/>
          <p:cNvSpPr>
            <a:spLocks noGrp="1"/>
          </p:cNvSpPr>
          <p:nvPr>
            <p:ph type="body" idx="1"/>
          </p:nvPr>
        </p:nvSpPr>
        <p:spPr>
          <a:xfrm>
            <a:off x="685801" y="1704341"/>
            <a:ext cx="4114800" cy="3035298"/>
          </a:xfrm>
        </p:spPr>
        <p:txBody>
          <a:bodyPr/>
          <a:lstStyle/>
          <a:p>
            <a:pPr marL="114300" indent="0">
              <a:buNone/>
            </a:pPr>
            <a:r>
              <a:rPr lang="en-US" sz="2000" dirty="0" err="1"/>
              <a:t>Bài</a:t>
            </a:r>
            <a:r>
              <a:rPr lang="en-US" sz="2000" dirty="0"/>
              <a:t> </a:t>
            </a:r>
            <a:r>
              <a:rPr lang="en-US" sz="2000" dirty="0" err="1"/>
              <a:t>toán</a:t>
            </a:r>
            <a:r>
              <a:rPr lang="en-US" sz="2000" dirty="0"/>
              <a:t> </a:t>
            </a:r>
            <a:r>
              <a:rPr lang="en-US" sz="2000" dirty="0" err="1"/>
              <a:t>người</a:t>
            </a:r>
            <a:r>
              <a:rPr lang="en-US" sz="2000" dirty="0"/>
              <a:t> </a:t>
            </a:r>
            <a:r>
              <a:rPr lang="en-US" sz="2000" dirty="0" err="1"/>
              <a:t>bán</a:t>
            </a:r>
            <a:r>
              <a:rPr lang="en-US" sz="2000" dirty="0"/>
              <a:t> </a:t>
            </a:r>
            <a:r>
              <a:rPr lang="en-US" sz="2000" dirty="0" err="1"/>
              <a:t>hàng</a:t>
            </a:r>
            <a:r>
              <a:rPr lang="en-US" sz="2000" dirty="0"/>
              <a:t> </a:t>
            </a:r>
            <a:r>
              <a:rPr lang="en-US" sz="2000" dirty="0" smtClean="0"/>
              <a:t>(TSP) </a:t>
            </a:r>
            <a:r>
              <a:rPr lang="en-US" sz="2000" dirty="0" err="1"/>
              <a:t>được</a:t>
            </a:r>
            <a:r>
              <a:rPr lang="en-US" sz="2000" dirty="0"/>
              <a:t> </a:t>
            </a:r>
            <a:r>
              <a:rPr lang="en-US" sz="2000" dirty="0" err="1"/>
              <a:t>phát</a:t>
            </a:r>
            <a:r>
              <a:rPr lang="en-US" sz="2000" dirty="0"/>
              <a:t> </a:t>
            </a:r>
            <a:r>
              <a:rPr lang="en-US" sz="2000" dirty="0" err="1"/>
              <a:t>biểu</a:t>
            </a:r>
            <a:r>
              <a:rPr lang="en-US" sz="2000" dirty="0"/>
              <a:t> </a:t>
            </a:r>
            <a:r>
              <a:rPr lang="en-US" sz="2000" dirty="0" err="1"/>
              <a:t>như</a:t>
            </a:r>
            <a:r>
              <a:rPr lang="en-US" sz="2000" dirty="0"/>
              <a:t> </a:t>
            </a:r>
            <a:r>
              <a:rPr lang="en-US" sz="2000" dirty="0" err="1" smtClean="0"/>
              <a:t>sau</a:t>
            </a:r>
            <a:r>
              <a:rPr lang="en-US" sz="2000" dirty="0" smtClean="0"/>
              <a:t>:</a:t>
            </a:r>
          </a:p>
          <a:p>
            <a:pPr marL="114300" indent="0">
              <a:buNone/>
            </a:pPr>
            <a:r>
              <a:rPr lang="en-US" sz="2000" dirty="0" err="1" smtClean="0"/>
              <a:t>Một</a:t>
            </a:r>
            <a:r>
              <a:rPr lang="en-US" sz="2000" dirty="0" smtClean="0"/>
              <a:t> </a:t>
            </a:r>
            <a:r>
              <a:rPr lang="en-US" sz="2000" dirty="0" err="1" smtClean="0"/>
              <a:t>người</a:t>
            </a:r>
            <a:r>
              <a:rPr lang="en-US" sz="2000" dirty="0" smtClean="0"/>
              <a:t> </a:t>
            </a:r>
            <a:r>
              <a:rPr lang="en-US" sz="2000" dirty="0" err="1"/>
              <a:t>bán</a:t>
            </a:r>
            <a:r>
              <a:rPr lang="en-US" sz="2000" dirty="0"/>
              <a:t> </a:t>
            </a:r>
            <a:r>
              <a:rPr lang="en-US" sz="2000" dirty="0" err="1"/>
              <a:t>hàng</a:t>
            </a:r>
            <a:r>
              <a:rPr lang="en-US" sz="2000" dirty="0"/>
              <a:t>, </a:t>
            </a:r>
            <a:r>
              <a:rPr lang="en-US" sz="2000" dirty="0" err="1"/>
              <a:t>hàng</a:t>
            </a:r>
            <a:r>
              <a:rPr lang="en-US" sz="2000" dirty="0"/>
              <a:t> </a:t>
            </a:r>
            <a:r>
              <a:rPr lang="en-US" sz="2000" dirty="0" err="1"/>
              <a:t>ngày</a:t>
            </a:r>
            <a:r>
              <a:rPr lang="en-US" sz="2000" dirty="0"/>
              <a:t> </a:t>
            </a:r>
            <a:r>
              <a:rPr lang="en-US" sz="2000" dirty="0" err="1"/>
              <a:t>phải</a:t>
            </a:r>
            <a:r>
              <a:rPr lang="en-US" sz="2000" dirty="0"/>
              <a:t> </a:t>
            </a:r>
            <a:r>
              <a:rPr lang="en-US" sz="2000" dirty="0" err="1"/>
              <a:t>đi</a:t>
            </a:r>
            <a:r>
              <a:rPr lang="en-US" sz="2000" dirty="0"/>
              <a:t> </a:t>
            </a:r>
            <a:r>
              <a:rPr lang="en-US" sz="2000" dirty="0" err="1"/>
              <a:t>giao</a:t>
            </a:r>
            <a:r>
              <a:rPr lang="en-US" sz="2000" dirty="0"/>
              <a:t> </a:t>
            </a:r>
            <a:r>
              <a:rPr lang="en-US" sz="2000" dirty="0" err="1"/>
              <a:t>hàng</a:t>
            </a:r>
            <a:r>
              <a:rPr lang="en-US" sz="2000" dirty="0"/>
              <a:t> </a:t>
            </a:r>
            <a:r>
              <a:rPr lang="en-US" sz="2000" dirty="0" err="1"/>
              <a:t>từ</a:t>
            </a:r>
            <a:r>
              <a:rPr lang="en-US" sz="2000" dirty="0"/>
              <a:t> </a:t>
            </a:r>
            <a:r>
              <a:rPr lang="en-US" sz="2000" dirty="0" err="1"/>
              <a:t>một</a:t>
            </a:r>
            <a:r>
              <a:rPr lang="en-US" sz="2000" dirty="0"/>
              <a:t> </a:t>
            </a:r>
            <a:r>
              <a:rPr lang="en-US" sz="2000" dirty="0" err="1"/>
              <a:t>thành</a:t>
            </a:r>
            <a:r>
              <a:rPr lang="en-US" sz="2000" dirty="0"/>
              <a:t> </a:t>
            </a:r>
            <a:r>
              <a:rPr lang="en-US" sz="2000" dirty="0" err="1"/>
              <a:t>phố</a:t>
            </a:r>
            <a:r>
              <a:rPr lang="en-US" sz="2000" dirty="0"/>
              <a:t> </a:t>
            </a:r>
            <a:r>
              <a:rPr lang="en-US" sz="2000" dirty="0" err="1"/>
              <a:t>đến</a:t>
            </a:r>
            <a:r>
              <a:rPr lang="en-US" sz="2000" dirty="0"/>
              <a:t> </a:t>
            </a:r>
            <a:r>
              <a:rPr lang="en-US" sz="2000" dirty="0" err="1"/>
              <a:t>một</a:t>
            </a:r>
            <a:r>
              <a:rPr lang="en-US" sz="2000" dirty="0"/>
              <a:t> </a:t>
            </a:r>
            <a:r>
              <a:rPr lang="en-US" sz="2000" dirty="0" err="1"/>
              <a:t>số</a:t>
            </a:r>
            <a:r>
              <a:rPr lang="en-US" sz="2000" dirty="0"/>
              <a:t> </a:t>
            </a:r>
            <a:r>
              <a:rPr lang="en-US" sz="2000" dirty="0" err="1"/>
              <a:t>thành</a:t>
            </a:r>
            <a:r>
              <a:rPr lang="en-US" sz="2000" dirty="0"/>
              <a:t> </a:t>
            </a:r>
            <a:r>
              <a:rPr lang="en-US" sz="2000" dirty="0" err="1" smtClean="0"/>
              <a:t>phố</a:t>
            </a:r>
            <a:r>
              <a:rPr lang="en-US" sz="2000" dirty="0"/>
              <a:t> </a:t>
            </a:r>
            <a:r>
              <a:rPr lang="en-US" sz="2000" dirty="0" err="1" smtClean="0"/>
              <a:t>khác</a:t>
            </a:r>
            <a:r>
              <a:rPr lang="en-US" sz="2000" dirty="0" smtClean="0"/>
              <a:t> </a:t>
            </a:r>
            <a:r>
              <a:rPr lang="en-US" sz="2000" dirty="0" err="1"/>
              <a:t>rồi</a:t>
            </a:r>
            <a:r>
              <a:rPr lang="en-US" sz="2000" dirty="0"/>
              <a:t> quay </a:t>
            </a:r>
            <a:r>
              <a:rPr lang="en-US" sz="2000" dirty="0" err="1"/>
              <a:t>lại</a:t>
            </a:r>
            <a:r>
              <a:rPr lang="en-US" sz="2000" dirty="0"/>
              <a:t> </a:t>
            </a:r>
            <a:r>
              <a:rPr lang="en-US" sz="2000" dirty="0" err="1"/>
              <a:t>thành</a:t>
            </a:r>
            <a:r>
              <a:rPr lang="en-US" sz="2000" dirty="0"/>
              <a:t> </a:t>
            </a:r>
            <a:r>
              <a:rPr lang="en-US" sz="2000" dirty="0" err="1"/>
              <a:t>phố</a:t>
            </a:r>
            <a:r>
              <a:rPr lang="en-US" sz="2000" dirty="0"/>
              <a:t> </a:t>
            </a:r>
            <a:r>
              <a:rPr lang="en-US" sz="2000" dirty="0" err="1"/>
              <a:t>xuất</a:t>
            </a:r>
            <a:r>
              <a:rPr lang="en-US" sz="2000" dirty="0"/>
              <a:t> </a:t>
            </a:r>
            <a:r>
              <a:rPr lang="en-US" sz="2000" dirty="0" err="1"/>
              <a:t>phát</a:t>
            </a:r>
            <a:r>
              <a:rPr lang="en-US" sz="2000" dirty="0"/>
              <a:t>. Anh ta </a:t>
            </a:r>
            <a:r>
              <a:rPr lang="en-US" sz="2000" dirty="0" err="1"/>
              <a:t>muốn</a:t>
            </a:r>
            <a:r>
              <a:rPr lang="en-US" sz="2000" dirty="0"/>
              <a:t> </a:t>
            </a:r>
            <a:r>
              <a:rPr lang="en-US" sz="2000" dirty="0" err="1"/>
              <a:t>tìm</a:t>
            </a:r>
            <a:r>
              <a:rPr lang="en-US" sz="2000" dirty="0"/>
              <a:t> </a:t>
            </a:r>
            <a:r>
              <a:rPr lang="en-US" sz="2000" dirty="0" err="1"/>
              <a:t>một</a:t>
            </a:r>
            <a:r>
              <a:rPr lang="en-US" sz="2000" dirty="0"/>
              <a:t> </a:t>
            </a:r>
            <a:r>
              <a:rPr lang="en-US" sz="2000" dirty="0" err="1" smtClean="0"/>
              <a:t>đường</a:t>
            </a:r>
            <a:r>
              <a:rPr lang="en-US" sz="2000" dirty="0" smtClean="0"/>
              <a:t> </a:t>
            </a:r>
            <a:r>
              <a:rPr lang="en-US" sz="2000" dirty="0" err="1" smtClean="0"/>
              <a:t>đi</a:t>
            </a:r>
            <a:r>
              <a:rPr lang="en-US" sz="2000" dirty="0" smtClean="0"/>
              <a:t> </a:t>
            </a:r>
            <a:r>
              <a:rPr lang="en-US" sz="2000" dirty="0"/>
              <a:t>qua </a:t>
            </a:r>
            <a:r>
              <a:rPr lang="en-US" sz="2000" dirty="0" err="1"/>
              <a:t>mỗi</a:t>
            </a:r>
            <a:r>
              <a:rPr lang="en-US" sz="2000" dirty="0"/>
              <a:t> </a:t>
            </a:r>
            <a:r>
              <a:rPr lang="en-US" sz="2000" dirty="0" err="1"/>
              <a:t>thành</a:t>
            </a:r>
            <a:r>
              <a:rPr lang="en-US" sz="2000" dirty="0"/>
              <a:t> </a:t>
            </a:r>
            <a:r>
              <a:rPr lang="en-US" sz="2000" dirty="0" err="1" smtClean="0"/>
              <a:t>phố</a:t>
            </a:r>
            <a:r>
              <a:rPr lang="en-US" sz="2000" dirty="0"/>
              <a:t> </a:t>
            </a:r>
            <a:r>
              <a:rPr lang="en-US" sz="2000" dirty="0" err="1" smtClean="0"/>
              <a:t>cần</a:t>
            </a:r>
            <a:r>
              <a:rPr lang="en-US" sz="2000" dirty="0" smtClean="0"/>
              <a:t> </a:t>
            </a:r>
            <a:r>
              <a:rPr lang="en-US" sz="2000" dirty="0" err="1"/>
              <a:t>đến</a:t>
            </a:r>
            <a:r>
              <a:rPr lang="en-US" sz="2000" dirty="0"/>
              <a:t> </a:t>
            </a:r>
            <a:r>
              <a:rPr lang="en-US" sz="2000" dirty="0" err="1"/>
              <a:t>đúng</a:t>
            </a:r>
            <a:r>
              <a:rPr lang="en-US" sz="2000" dirty="0"/>
              <a:t> </a:t>
            </a:r>
            <a:r>
              <a:rPr lang="en-US" sz="2000" dirty="0" err="1"/>
              <a:t>một</a:t>
            </a:r>
            <a:r>
              <a:rPr lang="en-US" sz="2000" dirty="0"/>
              <a:t> </a:t>
            </a:r>
            <a:r>
              <a:rPr lang="en-US" sz="2000" dirty="0" err="1"/>
              <a:t>lần</a:t>
            </a:r>
            <a:r>
              <a:rPr lang="en-US" sz="2000" dirty="0"/>
              <a:t> </a:t>
            </a:r>
            <a:r>
              <a:rPr lang="en-US" sz="2000" dirty="0" err="1"/>
              <a:t>với</a:t>
            </a:r>
            <a:r>
              <a:rPr lang="en-US" sz="2000" dirty="0"/>
              <a:t> </a:t>
            </a:r>
            <a:r>
              <a:rPr lang="en-US" sz="2000" dirty="0" err="1"/>
              <a:t>độ</a:t>
            </a:r>
            <a:r>
              <a:rPr lang="en-US" sz="2000" dirty="0"/>
              <a:t> </a:t>
            </a:r>
            <a:r>
              <a:rPr lang="en-US" sz="2000" dirty="0" err="1"/>
              <a:t>dài</a:t>
            </a:r>
            <a:r>
              <a:rPr lang="en-US" sz="2000" dirty="0"/>
              <a:t> </a:t>
            </a:r>
            <a:r>
              <a:rPr lang="en-US" sz="2000" dirty="0" err="1"/>
              <a:t>của</a:t>
            </a:r>
            <a:r>
              <a:rPr lang="en-US" sz="2000" dirty="0"/>
              <a:t> </a:t>
            </a:r>
            <a:r>
              <a:rPr lang="en-US" sz="2000" dirty="0" err="1" smtClean="0"/>
              <a:t>đường</a:t>
            </a:r>
            <a:r>
              <a:rPr lang="en-US" sz="2000" dirty="0" smtClean="0"/>
              <a:t> </a:t>
            </a:r>
            <a:r>
              <a:rPr lang="en-US" sz="2000" dirty="0" err="1" smtClean="0"/>
              <a:t>đi</a:t>
            </a:r>
            <a:r>
              <a:rPr lang="en-US" sz="2000" dirty="0" smtClean="0"/>
              <a:t> </a:t>
            </a:r>
            <a:r>
              <a:rPr lang="en-US" sz="2000" dirty="0" err="1"/>
              <a:t>là</a:t>
            </a:r>
            <a:r>
              <a:rPr lang="en-US" sz="2000" dirty="0"/>
              <a:t> </a:t>
            </a:r>
            <a:r>
              <a:rPr lang="en-US" sz="2000" dirty="0" err="1"/>
              <a:t>ngắn</a:t>
            </a:r>
            <a:r>
              <a:rPr lang="en-US" sz="2000" dirty="0"/>
              <a:t> </a:t>
            </a:r>
            <a:r>
              <a:rPr lang="en-US" sz="2000" dirty="0" err="1"/>
              <a:t>nhất</a:t>
            </a:r>
            <a:r>
              <a:rPr lang="en-US" sz="2000" dirty="0"/>
              <a:t> </a:t>
            </a:r>
            <a:r>
              <a:rPr lang="en-US" sz="2000" dirty="0" err="1"/>
              <a:t>có</a:t>
            </a:r>
            <a:r>
              <a:rPr lang="en-US" sz="2000" dirty="0"/>
              <a:t> </a:t>
            </a:r>
            <a:r>
              <a:rPr lang="en-US" sz="2000" dirty="0" err="1"/>
              <a:t>thể</a:t>
            </a:r>
            <a:r>
              <a:rPr lang="en-US" sz="2000" dirty="0"/>
              <a:t> </a:t>
            </a:r>
            <a:r>
              <a:rPr lang="en-US" sz="2000" dirty="0" err="1"/>
              <a:t>được</a:t>
            </a:r>
            <a:r>
              <a:rPr lang="en-US" sz="2000" dirty="0"/>
              <a:t>.</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5944" y="1657350"/>
            <a:ext cx="4138052" cy="2724313"/>
          </a:xfrm>
          <a:prstGeom prst="rect">
            <a:avLst/>
          </a:prstGeom>
          <a:ln w="28575">
            <a:solidFill>
              <a:schemeClr val="accent3"/>
            </a:solidFill>
          </a:ln>
        </p:spPr>
      </p:pic>
    </p:spTree>
    <p:extLst>
      <p:ext uri="{BB962C8B-B14F-4D97-AF65-F5344CB8AC3E}">
        <p14:creationId xmlns:p14="http://schemas.microsoft.com/office/powerpoint/2010/main" val="39022927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9600" y="209550"/>
            <a:ext cx="2826975" cy="2764484"/>
          </a:xfrm>
          <a:prstGeom prst="rect">
            <a:avLst/>
          </a:prstGeom>
        </p:spPr>
      </p:pic>
      <p:sp>
        <p:nvSpPr>
          <p:cNvPr id="5" name="Rectangle 4"/>
          <p:cNvSpPr/>
          <p:nvPr/>
        </p:nvSpPr>
        <p:spPr>
          <a:xfrm>
            <a:off x="2133600" y="3181350"/>
            <a:ext cx="4648200" cy="16880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6" name="Text Placeholder 2"/>
          <p:cNvSpPr txBox="1">
            <a:spLocks/>
          </p:cNvSpPr>
          <p:nvPr/>
        </p:nvSpPr>
        <p:spPr>
          <a:xfrm>
            <a:off x="2453640" y="3199385"/>
            <a:ext cx="4328160" cy="167004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r>
              <a:rPr lang="vi-VN" sz="2000" dirty="0" smtClean="0">
                <a:solidFill>
                  <a:schemeClr val="tx1"/>
                </a:solidFill>
              </a:rPr>
              <a:t>Tất </a:t>
            </a:r>
            <a:r>
              <a:rPr lang="vi-VN" sz="2000" dirty="0">
                <a:solidFill>
                  <a:schemeClr val="tx1"/>
                </a:solidFill>
              </a:rPr>
              <a:t>cả các đường đi có </a:t>
            </a:r>
            <a:r>
              <a:rPr lang="vi-VN" sz="2000" dirty="0" smtClean="0">
                <a:solidFill>
                  <a:schemeClr val="tx1"/>
                </a:solidFill>
              </a:rPr>
              <a:t>thể</a:t>
            </a:r>
            <a:r>
              <a:rPr lang="en-US" sz="2000" dirty="0">
                <a:solidFill>
                  <a:schemeClr val="tx1"/>
                </a:solidFill>
              </a:rPr>
              <a:t> </a:t>
            </a:r>
            <a:r>
              <a:rPr lang="en-US" sz="2000" dirty="0" smtClean="0">
                <a:solidFill>
                  <a:schemeClr val="tx1"/>
                </a:solidFill>
              </a:rPr>
              <a:t>qua 5 </a:t>
            </a:r>
            <a:r>
              <a:rPr lang="en-US" sz="2000" dirty="0" err="1" smtClean="0">
                <a:solidFill>
                  <a:schemeClr val="tx1"/>
                </a:solidFill>
              </a:rPr>
              <a:t>thành</a:t>
            </a:r>
            <a:r>
              <a:rPr lang="en-US" sz="2000" dirty="0" smtClean="0">
                <a:solidFill>
                  <a:schemeClr val="tx1"/>
                </a:solidFill>
              </a:rPr>
              <a:t> </a:t>
            </a:r>
            <a:r>
              <a:rPr lang="en-US" sz="2000" dirty="0" err="1" smtClean="0">
                <a:solidFill>
                  <a:schemeClr val="tx1"/>
                </a:solidFill>
              </a:rPr>
              <a:t>phố</a:t>
            </a:r>
            <a:r>
              <a:rPr lang="en-US" sz="2000" dirty="0" smtClean="0">
                <a:solidFill>
                  <a:schemeClr val="tx1"/>
                </a:solidFill>
              </a:rPr>
              <a:t> </a:t>
            </a:r>
            <a:r>
              <a:rPr lang="en-US" sz="2000" dirty="0" err="1" smtClean="0">
                <a:solidFill>
                  <a:schemeClr val="tx1"/>
                </a:solidFill>
              </a:rPr>
              <a:t>A,B,C,D.Xuất</a:t>
            </a:r>
            <a:r>
              <a:rPr lang="en-US" sz="2000" dirty="0" smtClean="0">
                <a:solidFill>
                  <a:schemeClr val="tx1"/>
                </a:solidFill>
              </a:rPr>
              <a:t> </a:t>
            </a:r>
            <a:r>
              <a:rPr lang="en-US" sz="2000" dirty="0" err="1" smtClean="0">
                <a:solidFill>
                  <a:schemeClr val="tx1"/>
                </a:solidFill>
              </a:rPr>
              <a:t>phát</a:t>
            </a:r>
            <a:r>
              <a:rPr lang="en-US" sz="2000" dirty="0" smtClean="0">
                <a:solidFill>
                  <a:schemeClr val="tx1"/>
                </a:solidFill>
              </a:rPr>
              <a:t> </a:t>
            </a:r>
            <a:r>
              <a:rPr lang="en-US" sz="2000" dirty="0" err="1" smtClean="0">
                <a:solidFill>
                  <a:schemeClr val="tx1"/>
                </a:solidFill>
              </a:rPr>
              <a:t>từ</a:t>
            </a:r>
            <a:r>
              <a:rPr lang="en-US" sz="2000" dirty="0" smtClean="0">
                <a:solidFill>
                  <a:schemeClr val="tx1"/>
                </a:solidFill>
              </a:rPr>
              <a:t> A</a:t>
            </a:r>
          </a:p>
          <a:p>
            <a:pPr marL="114300"/>
            <a:endParaRPr lang="en-US" sz="2000" b="1" dirty="0" smtClean="0">
              <a:solidFill>
                <a:schemeClr val="tx1"/>
              </a:solidFill>
            </a:endParaRPr>
          </a:p>
        </p:txBody>
      </p:sp>
      <p:sp>
        <p:nvSpPr>
          <p:cNvPr id="11" name="Slide Number Placeholder 3"/>
          <p:cNvSpPr>
            <a:spLocks noGrp="1"/>
          </p:cNvSpPr>
          <p:nvPr>
            <p:ph type="sldNum" idx="12"/>
          </p:nvPr>
        </p:nvSpPr>
        <p:spPr>
          <a:xfrm>
            <a:off x="8640175" y="4585800"/>
            <a:ext cx="351300" cy="405300"/>
          </a:xfrm>
        </p:spPr>
        <p:txBody>
          <a:bodyPr/>
          <a:lstStyle/>
          <a:p>
            <a:pPr marL="0" lvl="0" indent="0" algn="ctr" rtl="0">
              <a:spcBef>
                <a:spcPts val="0"/>
              </a:spcBef>
              <a:spcAft>
                <a:spcPts val="0"/>
              </a:spcAft>
              <a:buNone/>
            </a:pPr>
            <a:fld id="{00000000-1234-1234-1234-123412341234}" type="slidenum">
              <a:rPr lang="en" smtClean="0"/>
              <a:t>34</a:t>
            </a:fld>
            <a:endParaRPr lang="en"/>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7138" t="19121" r="-7193" b="-15666"/>
          <a:stretch/>
        </p:blipFill>
        <p:spPr>
          <a:xfrm>
            <a:off x="1253443" y="209549"/>
            <a:ext cx="3397160" cy="3258943"/>
          </a:xfrm>
          <a:prstGeom prst="rect">
            <a:avLst/>
          </a:prstGeom>
        </p:spPr>
      </p:pic>
      <p:cxnSp>
        <p:nvCxnSpPr>
          <p:cNvPr id="7" name="Straight Connector 6"/>
          <p:cNvCxnSpPr/>
          <p:nvPr/>
        </p:nvCxnSpPr>
        <p:spPr>
          <a:xfrm flipV="1">
            <a:off x="2057400" y="590550"/>
            <a:ext cx="990600" cy="685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2057400" y="1276350"/>
            <a:ext cx="457200" cy="9144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2514600" y="2114550"/>
            <a:ext cx="838200" cy="76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047127" y="590550"/>
            <a:ext cx="915273" cy="838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3352800" y="1428750"/>
            <a:ext cx="609600" cy="685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057400" y="1238250"/>
            <a:ext cx="76200" cy="76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476500" y="2152650"/>
            <a:ext cx="76200" cy="76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3924300" y="1390650"/>
            <a:ext cx="76200" cy="76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314700" y="2076450"/>
            <a:ext cx="76200" cy="76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009900" y="552450"/>
            <a:ext cx="76200" cy="762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6629400" y="55245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019800" y="328940"/>
            <a:ext cx="685800" cy="523220"/>
          </a:xfrm>
          <a:prstGeom prst="rect">
            <a:avLst/>
          </a:prstGeom>
          <a:noFill/>
        </p:spPr>
        <p:txBody>
          <a:bodyPr wrap="square" rtlCol="0">
            <a:spAutoFit/>
          </a:bodyPr>
          <a:lstStyle/>
          <a:p>
            <a:r>
              <a:rPr lang="en-US" dirty="0" err="1" smtClean="0">
                <a:solidFill>
                  <a:srgbClr val="FF0000"/>
                </a:solidFill>
              </a:rPr>
              <a:t>Xuất</a:t>
            </a:r>
            <a:r>
              <a:rPr lang="en-US" dirty="0" smtClean="0">
                <a:solidFill>
                  <a:srgbClr val="FF0000"/>
                </a:solidFill>
              </a:rPr>
              <a:t> </a:t>
            </a:r>
            <a:r>
              <a:rPr lang="en-US" dirty="0" err="1" smtClean="0">
                <a:solidFill>
                  <a:srgbClr val="FF0000"/>
                </a:solidFill>
              </a:rPr>
              <a:t>phát</a:t>
            </a:r>
            <a:endParaRPr lang="en-US" dirty="0">
              <a:solidFill>
                <a:srgbClr val="FF0000"/>
              </a:solidFill>
            </a:endParaRPr>
          </a:p>
        </p:txBody>
      </p:sp>
      <p:sp>
        <p:nvSpPr>
          <p:cNvPr id="3" name="TextBox 2"/>
          <p:cNvSpPr txBox="1"/>
          <p:nvPr/>
        </p:nvSpPr>
        <p:spPr>
          <a:xfrm>
            <a:off x="2362200" y="328940"/>
            <a:ext cx="571500" cy="523220"/>
          </a:xfrm>
          <a:prstGeom prst="rect">
            <a:avLst/>
          </a:prstGeom>
          <a:noFill/>
        </p:spPr>
        <p:txBody>
          <a:bodyPr wrap="square" rtlCol="0">
            <a:spAutoFit/>
          </a:bodyPr>
          <a:lstStyle/>
          <a:p>
            <a:r>
              <a:rPr lang="en-US" dirty="0" err="1" smtClean="0">
                <a:solidFill>
                  <a:srgbClr val="FF0000"/>
                </a:solidFill>
              </a:rPr>
              <a:t>Xuất</a:t>
            </a:r>
            <a:r>
              <a:rPr lang="en-US" dirty="0" smtClean="0">
                <a:solidFill>
                  <a:srgbClr val="FF0000"/>
                </a:solidFill>
              </a:rPr>
              <a:t> </a:t>
            </a:r>
            <a:r>
              <a:rPr lang="en-US" dirty="0" err="1" smtClean="0">
                <a:solidFill>
                  <a:srgbClr val="FF0000"/>
                </a:solidFill>
              </a:rPr>
              <a:t>phát</a:t>
            </a:r>
            <a:endParaRPr lang="en-US" dirty="0">
              <a:solidFill>
                <a:srgbClr val="FF0000"/>
              </a:solidFill>
            </a:endParaRPr>
          </a:p>
        </p:txBody>
      </p:sp>
    </p:spTree>
    <p:extLst>
      <p:ext uri="{BB962C8B-B14F-4D97-AF65-F5344CB8AC3E}">
        <p14:creationId xmlns:p14="http://schemas.microsoft.com/office/powerpoint/2010/main" val="1464935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895349"/>
            <a:ext cx="2667000" cy="2608045"/>
          </a:xfrm>
          <a:prstGeom prst="rect">
            <a:avLst/>
          </a:prstGeom>
        </p:spPr>
      </p:pic>
      <p:sp>
        <p:nvSpPr>
          <p:cNvPr id="5" name="Rectangle 4"/>
          <p:cNvSpPr/>
          <p:nvPr/>
        </p:nvSpPr>
        <p:spPr>
          <a:xfrm>
            <a:off x="838200" y="1036066"/>
            <a:ext cx="4648200" cy="3657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6" name="Text Placeholder 2"/>
          <p:cNvSpPr txBox="1">
            <a:spLocks/>
          </p:cNvSpPr>
          <p:nvPr/>
        </p:nvSpPr>
        <p:spPr>
          <a:xfrm>
            <a:off x="1005840" y="1130301"/>
            <a:ext cx="4328160" cy="303529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r>
              <a:rPr lang="vi-VN" sz="2000" dirty="0">
                <a:solidFill>
                  <a:schemeClr val="tx1"/>
                </a:solidFill>
              </a:rPr>
              <a:t>Tất cả các đường đi có </a:t>
            </a:r>
            <a:r>
              <a:rPr lang="vi-VN" sz="2000" dirty="0" smtClean="0">
                <a:solidFill>
                  <a:schemeClr val="tx1"/>
                </a:solidFill>
              </a:rPr>
              <a:t>thể</a:t>
            </a:r>
            <a:r>
              <a:rPr lang="en-US" sz="2000" dirty="0">
                <a:solidFill>
                  <a:schemeClr val="tx1"/>
                </a:solidFill>
              </a:rPr>
              <a:t> </a:t>
            </a:r>
            <a:r>
              <a:rPr lang="en-US" sz="2000" dirty="0" smtClean="0">
                <a:solidFill>
                  <a:schemeClr val="tx1"/>
                </a:solidFill>
              </a:rPr>
              <a:t>:</a:t>
            </a:r>
          </a:p>
          <a:p>
            <a:pPr marL="114300"/>
            <a:endParaRPr lang="en-US" sz="2000" b="1" dirty="0" smtClean="0">
              <a:solidFill>
                <a:schemeClr val="tx1"/>
              </a:solidFill>
            </a:endParaRPr>
          </a:p>
          <a:p>
            <a:pPr marL="114300"/>
            <a:r>
              <a:rPr lang="en-US" sz="2000" b="1" dirty="0" smtClean="0">
                <a:solidFill>
                  <a:schemeClr val="tx1"/>
                </a:solidFill>
              </a:rPr>
              <a:t>(n-1)!</a:t>
            </a:r>
          </a:p>
          <a:p>
            <a:pPr marL="114300"/>
            <a:endParaRPr lang="en-US" sz="2000" dirty="0" smtClean="0">
              <a:solidFill>
                <a:schemeClr val="tx1"/>
              </a:solidFill>
            </a:endParaRPr>
          </a:p>
          <a:p>
            <a:pPr marL="114300"/>
            <a:r>
              <a:rPr lang="vi-VN" sz="2000" dirty="0">
                <a:solidFill>
                  <a:schemeClr val="tx1"/>
                </a:solidFill>
              </a:rPr>
              <a:t>5 thành phố: </a:t>
            </a:r>
            <a:r>
              <a:rPr lang="en-US" sz="2000" dirty="0" smtClean="0">
                <a:solidFill>
                  <a:schemeClr val="tx1"/>
                </a:solidFill>
              </a:rPr>
              <a:t>24</a:t>
            </a:r>
            <a:r>
              <a:rPr lang="vi-VN" sz="2000" dirty="0" smtClean="0">
                <a:solidFill>
                  <a:schemeClr val="tx1"/>
                </a:solidFill>
              </a:rPr>
              <a:t> </a:t>
            </a:r>
            <a:r>
              <a:rPr lang="en-US" sz="2000" dirty="0" err="1" smtClean="0">
                <a:solidFill>
                  <a:schemeClr val="tx1"/>
                </a:solidFill>
              </a:rPr>
              <a:t>cách</a:t>
            </a:r>
            <a:r>
              <a:rPr lang="en-US" sz="2000" dirty="0" smtClean="0">
                <a:solidFill>
                  <a:schemeClr val="tx1"/>
                </a:solidFill>
              </a:rPr>
              <a:t> </a:t>
            </a:r>
            <a:r>
              <a:rPr lang="en-US" sz="2000" dirty="0" err="1" smtClean="0">
                <a:solidFill>
                  <a:schemeClr val="tx1"/>
                </a:solidFill>
              </a:rPr>
              <a:t>đi</a:t>
            </a:r>
            <a:endParaRPr lang="en-US" sz="2000" dirty="0" smtClean="0">
              <a:solidFill>
                <a:schemeClr val="tx1"/>
              </a:solidFill>
            </a:endParaRPr>
          </a:p>
          <a:p>
            <a:pPr marL="114300"/>
            <a:r>
              <a:rPr lang="vi-VN" sz="2000" dirty="0" smtClean="0">
                <a:solidFill>
                  <a:schemeClr val="tx1"/>
                </a:solidFill>
              </a:rPr>
              <a:t>11 </a:t>
            </a:r>
            <a:r>
              <a:rPr lang="vi-VN" sz="2000" dirty="0">
                <a:solidFill>
                  <a:schemeClr val="tx1"/>
                </a:solidFill>
              </a:rPr>
              <a:t>thành phố: </a:t>
            </a:r>
            <a:r>
              <a:rPr lang="vi-VN" sz="2000" dirty="0" smtClean="0">
                <a:solidFill>
                  <a:schemeClr val="tx1"/>
                </a:solidFill>
              </a:rPr>
              <a:t>3,6x</a:t>
            </a:r>
            <a:r>
              <a:rPr lang="en-US" sz="2000" dirty="0" smtClean="0">
                <a:solidFill>
                  <a:schemeClr val="tx1"/>
                </a:solidFill>
              </a:rPr>
              <a:t>10</a:t>
            </a:r>
            <a:r>
              <a:rPr lang="en-US" sz="2000" baseline="30000" dirty="0" smtClean="0">
                <a:solidFill>
                  <a:schemeClr val="tx1"/>
                </a:solidFill>
              </a:rPr>
              <a:t>6</a:t>
            </a:r>
            <a:r>
              <a:rPr lang="en-US" sz="2000" dirty="0">
                <a:solidFill>
                  <a:schemeClr val="tx1"/>
                </a:solidFill>
              </a:rPr>
              <a:t> </a:t>
            </a:r>
            <a:r>
              <a:rPr lang="en-US" sz="2000" dirty="0" err="1" smtClean="0">
                <a:solidFill>
                  <a:schemeClr val="tx1"/>
                </a:solidFill>
              </a:rPr>
              <a:t>cách</a:t>
            </a:r>
            <a:r>
              <a:rPr lang="en-US" sz="2000" dirty="0" smtClean="0">
                <a:solidFill>
                  <a:schemeClr val="tx1"/>
                </a:solidFill>
              </a:rPr>
              <a:t> </a:t>
            </a:r>
            <a:r>
              <a:rPr lang="en-US" sz="2000" dirty="0" err="1" smtClean="0">
                <a:solidFill>
                  <a:schemeClr val="tx1"/>
                </a:solidFill>
              </a:rPr>
              <a:t>đi</a:t>
            </a:r>
            <a:endParaRPr lang="en-US" sz="2000" dirty="0" smtClean="0">
              <a:solidFill>
                <a:schemeClr val="tx1"/>
              </a:solidFill>
            </a:endParaRPr>
          </a:p>
          <a:p>
            <a:pPr marL="114300"/>
            <a:r>
              <a:rPr lang="vi-VN" sz="2000" dirty="0" smtClean="0">
                <a:solidFill>
                  <a:schemeClr val="tx1"/>
                </a:solidFill>
              </a:rPr>
              <a:t>21 </a:t>
            </a:r>
            <a:r>
              <a:rPr lang="vi-VN" sz="2000" dirty="0">
                <a:solidFill>
                  <a:schemeClr val="tx1"/>
                </a:solidFill>
              </a:rPr>
              <a:t>thành phố: </a:t>
            </a:r>
            <a:r>
              <a:rPr lang="vi-VN" sz="2000" dirty="0" smtClean="0">
                <a:solidFill>
                  <a:schemeClr val="tx1"/>
                </a:solidFill>
              </a:rPr>
              <a:t>2.4x</a:t>
            </a:r>
            <a:r>
              <a:rPr lang="en-US" sz="2000" dirty="0" smtClean="0">
                <a:solidFill>
                  <a:schemeClr val="tx1"/>
                </a:solidFill>
              </a:rPr>
              <a:t>10</a:t>
            </a:r>
            <a:r>
              <a:rPr lang="en-US" sz="2000" baseline="30000" dirty="0" smtClean="0">
                <a:solidFill>
                  <a:schemeClr val="tx1"/>
                </a:solidFill>
              </a:rPr>
              <a:t>18</a:t>
            </a:r>
            <a:r>
              <a:rPr lang="en-US" sz="2000" dirty="0">
                <a:solidFill>
                  <a:schemeClr val="tx1"/>
                </a:solidFill>
              </a:rPr>
              <a:t> </a:t>
            </a:r>
            <a:r>
              <a:rPr lang="en-US" sz="2000" dirty="0" err="1" smtClean="0">
                <a:solidFill>
                  <a:schemeClr val="tx1"/>
                </a:solidFill>
              </a:rPr>
              <a:t>cách</a:t>
            </a:r>
            <a:r>
              <a:rPr lang="en-US" sz="2000" dirty="0" smtClean="0">
                <a:solidFill>
                  <a:schemeClr val="tx1"/>
                </a:solidFill>
              </a:rPr>
              <a:t> </a:t>
            </a:r>
            <a:r>
              <a:rPr lang="en-US" sz="2000" dirty="0" err="1" smtClean="0">
                <a:solidFill>
                  <a:schemeClr val="tx1"/>
                </a:solidFill>
              </a:rPr>
              <a:t>đi</a:t>
            </a:r>
            <a:endParaRPr lang="en-US" sz="2000" dirty="0" smtClean="0">
              <a:solidFill>
                <a:schemeClr val="tx1"/>
              </a:solidFill>
            </a:endParaRPr>
          </a:p>
          <a:p>
            <a:pPr marL="114300"/>
            <a:r>
              <a:rPr lang="vi-VN" sz="2000" dirty="0" smtClean="0">
                <a:solidFill>
                  <a:schemeClr val="tx1"/>
                </a:solidFill>
              </a:rPr>
              <a:t>31 </a:t>
            </a:r>
            <a:r>
              <a:rPr lang="vi-VN" sz="2000" dirty="0">
                <a:solidFill>
                  <a:schemeClr val="tx1"/>
                </a:solidFill>
              </a:rPr>
              <a:t>thành phố</a:t>
            </a:r>
            <a:r>
              <a:rPr lang="vi-VN" sz="2000" dirty="0" smtClean="0">
                <a:solidFill>
                  <a:schemeClr val="tx1"/>
                </a:solidFill>
              </a:rPr>
              <a:t>:</a:t>
            </a:r>
            <a:r>
              <a:rPr lang="en-US" sz="2000" dirty="0" smtClean="0">
                <a:solidFill>
                  <a:schemeClr val="tx1"/>
                </a:solidFill>
              </a:rPr>
              <a:t> …</a:t>
            </a:r>
            <a:r>
              <a:rPr lang="vi-VN" sz="2000" dirty="0" smtClean="0">
                <a:solidFill>
                  <a:schemeClr val="tx1"/>
                </a:solidFill>
              </a:rPr>
              <a:t>  </a:t>
            </a:r>
            <a:r>
              <a:rPr lang="en-US" sz="2000" dirty="0" err="1" smtClean="0">
                <a:solidFill>
                  <a:schemeClr val="tx1"/>
                </a:solidFill>
              </a:rPr>
              <a:t>quên</a:t>
            </a:r>
            <a:r>
              <a:rPr lang="en-US" sz="2000" dirty="0" smtClean="0">
                <a:solidFill>
                  <a:schemeClr val="tx1"/>
                </a:solidFill>
              </a:rPr>
              <a:t> </a:t>
            </a:r>
            <a:r>
              <a:rPr lang="en-US" sz="2000" dirty="0" err="1" smtClean="0">
                <a:solidFill>
                  <a:schemeClr val="tx1"/>
                </a:solidFill>
              </a:rPr>
              <a:t>nó</a:t>
            </a:r>
            <a:r>
              <a:rPr lang="en-US" sz="2000" dirty="0" smtClean="0">
                <a:solidFill>
                  <a:schemeClr val="tx1"/>
                </a:solidFill>
              </a:rPr>
              <a:t> </a:t>
            </a:r>
            <a:r>
              <a:rPr lang="vi-VN" sz="2000" dirty="0" smtClean="0">
                <a:solidFill>
                  <a:schemeClr val="tx1"/>
                </a:solidFill>
              </a:rPr>
              <a:t>đi</a:t>
            </a:r>
            <a:r>
              <a:rPr lang="vi-VN" sz="2000" dirty="0">
                <a:solidFill>
                  <a:schemeClr val="tx1"/>
                </a:solidFill>
              </a:rPr>
              <a:t>.</a:t>
            </a:r>
            <a:endParaRPr lang="en-US" sz="2000" dirty="0">
              <a:solidFill>
                <a:schemeClr val="tx1"/>
              </a:solidFill>
            </a:endParaRPr>
          </a:p>
        </p:txBody>
      </p:sp>
      <p:sp>
        <p:nvSpPr>
          <p:cNvPr id="8" name="Rectangle 7"/>
          <p:cNvSpPr/>
          <p:nvPr/>
        </p:nvSpPr>
        <p:spPr>
          <a:xfrm>
            <a:off x="1136904" y="1809750"/>
            <a:ext cx="838200" cy="38100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Slide Number Placeholder 3"/>
          <p:cNvSpPr>
            <a:spLocks noGrp="1"/>
          </p:cNvSpPr>
          <p:nvPr>
            <p:ph type="sldNum" idx="12"/>
          </p:nvPr>
        </p:nvSpPr>
        <p:spPr>
          <a:xfrm>
            <a:off x="8640175" y="4585800"/>
            <a:ext cx="351300" cy="405300"/>
          </a:xfrm>
        </p:spPr>
        <p:txBody>
          <a:bodyPr/>
          <a:lstStyle/>
          <a:p>
            <a:pPr marL="0" lvl="0" indent="0" algn="ctr" rtl="0">
              <a:spcBef>
                <a:spcPts val="0"/>
              </a:spcBef>
              <a:spcAft>
                <a:spcPts val="0"/>
              </a:spcAft>
              <a:buNone/>
            </a:pPr>
            <a:fld id="{00000000-1234-1234-1234-123412341234}" type="slidenum">
              <a:rPr lang="en" smtClean="0"/>
              <a:t>35</a:t>
            </a:fld>
            <a:endParaRPr lang="en"/>
          </a:p>
        </p:txBody>
      </p:sp>
    </p:spTree>
    <p:extLst>
      <p:ext uri="{BB962C8B-B14F-4D97-AF65-F5344CB8AC3E}">
        <p14:creationId xmlns:p14="http://schemas.microsoft.com/office/powerpoint/2010/main" val="29882498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Bài</a:t>
            </a:r>
            <a:r>
              <a:rPr lang="en-US" dirty="0" smtClean="0"/>
              <a:t> </a:t>
            </a:r>
            <a:r>
              <a:rPr lang="en-US" dirty="0" err="1" smtClean="0"/>
              <a:t>toán</a:t>
            </a:r>
            <a:r>
              <a:rPr lang="en-US" dirty="0" smtClean="0"/>
              <a:t> TSP </a:t>
            </a:r>
            <a:endParaRPr lang="en-US" dirty="0"/>
          </a:p>
        </p:txBody>
      </p:sp>
      <p:sp>
        <p:nvSpPr>
          <p:cNvPr id="3" name="Text Placeholder 2"/>
          <p:cNvSpPr>
            <a:spLocks noGrp="1"/>
          </p:cNvSpPr>
          <p:nvPr>
            <p:ph type="body" idx="1"/>
          </p:nvPr>
        </p:nvSpPr>
        <p:spPr>
          <a:xfrm>
            <a:off x="304800" y="1428750"/>
            <a:ext cx="5410200" cy="3033900"/>
          </a:xfrm>
        </p:spPr>
        <p:txBody>
          <a:bodyPr/>
          <a:lstStyle/>
          <a:p>
            <a:r>
              <a:rPr lang="vi-VN" sz="2000" dirty="0"/>
              <a:t>Bài toán </a:t>
            </a:r>
            <a:r>
              <a:rPr lang="vi-VN" sz="2000" dirty="0" smtClean="0"/>
              <a:t>yêu </a:t>
            </a:r>
            <a:r>
              <a:rPr lang="vi-VN" sz="2000" dirty="0"/>
              <a:t>cầu tìm trình chu trình </a:t>
            </a:r>
            <a:r>
              <a:rPr lang="vi-VN" sz="2000" i="1" dirty="0"/>
              <a:t>Hamilton </a:t>
            </a:r>
            <a:r>
              <a:rPr lang="vi-VN" sz="2000" dirty="0"/>
              <a:t>ngắn nhất </a:t>
            </a:r>
            <a:r>
              <a:rPr lang="vi-VN" sz="2000" dirty="0" smtClean="0"/>
              <a:t>.</a:t>
            </a:r>
            <a:endParaRPr lang="en-US" sz="2000" dirty="0"/>
          </a:p>
          <a:p>
            <a:r>
              <a:rPr lang="vi-VN" sz="2000" dirty="0"/>
              <a:t>Để giải quyết bài toán tìm chu trình </a:t>
            </a:r>
            <a:r>
              <a:rPr lang="vi-VN" sz="2000" i="1" dirty="0"/>
              <a:t>Hamilton </a:t>
            </a:r>
            <a:r>
              <a:rPr lang="vi-VN" sz="2000" dirty="0"/>
              <a:t>ngắn nhất bằng </a:t>
            </a:r>
            <a:r>
              <a:rPr lang="en-US" sz="2000" dirty="0" err="1" smtClean="0"/>
              <a:t>tìm</a:t>
            </a:r>
            <a:r>
              <a:rPr lang="en-US" sz="2000" dirty="0" smtClean="0"/>
              <a:t> </a:t>
            </a:r>
            <a:r>
              <a:rPr lang="en-US" sz="2000" dirty="0" err="1" smtClean="0"/>
              <a:t>kiếm</a:t>
            </a:r>
            <a:r>
              <a:rPr lang="en-US" sz="2000" dirty="0" smtClean="0"/>
              <a:t> </a:t>
            </a:r>
            <a:r>
              <a:rPr lang="en-US" sz="2000" dirty="0" err="1" smtClean="0"/>
              <a:t>toàn</a:t>
            </a:r>
            <a:r>
              <a:rPr lang="en-US" sz="2000" dirty="0" smtClean="0"/>
              <a:t> </a:t>
            </a:r>
            <a:r>
              <a:rPr lang="en-US" sz="2000" dirty="0" err="1" smtClean="0"/>
              <a:t>diện</a:t>
            </a:r>
            <a:r>
              <a:rPr lang="vi-VN" sz="2000" dirty="0" smtClean="0"/>
              <a:t>, </a:t>
            </a:r>
            <a:r>
              <a:rPr lang="vi-VN" sz="2000" dirty="0"/>
              <a:t>ta thực hiện các bước như sau: sinh ra tất cả các hoán vị của </a:t>
            </a:r>
            <a:r>
              <a:rPr lang="vi-VN" sz="2000" i="1" dirty="0"/>
              <a:t>n </a:t>
            </a:r>
            <a:r>
              <a:rPr lang="vi-VN" sz="2000" dirty="0"/>
              <a:t>đỉnh, tính toán tổng khoảng cách giữa các đỉnh và tìm khoảng cách nhỏ nhất trong các hoán vị </a:t>
            </a:r>
            <a:r>
              <a:rPr lang="vi-VN" sz="2000" dirty="0" smtClean="0"/>
              <a:t>đó</a:t>
            </a:r>
            <a:endParaRPr lang="en-US" sz="2000" dirty="0" smtClean="0"/>
          </a:p>
          <a:p>
            <a:r>
              <a:rPr lang="vi-VN" sz="2000" dirty="0"/>
              <a:t>Thuật toán này sẽ sinh ra hoán vị của n thành phố, do đó độ phức tạp của thuật toán này </a:t>
            </a:r>
            <a:r>
              <a:rPr lang="vi-VN" sz="2000" dirty="0" smtClean="0"/>
              <a:t>là</a:t>
            </a:r>
            <a:r>
              <a:rPr lang="en-US" sz="2000" dirty="0" smtClean="0"/>
              <a:t>: </a:t>
            </a:r>
            <a:r>
              <a:rPr lang="vi-VN" sz="2000" dirty="0" smtClean="0"/>
              <a:t> </a:t>
            </a:r>
            <a:r>
              <a:rPr lang="vi-VN" sz="2000" b="1" dirty="0"/>
              <a:t>O(</a:t>
            </a:r>
            <a:r>
              <a:rPr lang="vi-VN" sz="2000" b="1" i="1" dirty="0"/>
              <a:t>n</a:t>
            </a:r>
            <a:r>
              <a:rPr lang="vi-VN" sz="2000" b="1" dirty="0"/>
              <a:t>!).</a:t>
            </a:r>
            <a:endParaRPr lang="en-US" sz="2000" b="1" dirty="0"/>
          </a:p>
          <a:p>
            <a:endParaRPr lang="en-US" sz="20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a:p>
        </p:txBody>
      </p:sp>
      <p:pic>
        <p:nvPicPr>
          <p:cNvPr id="19460" name="Picture 4" descr="Bài toán người bán hàng – Wikipedia tiếng Việ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590551"/>
            <a:ext cx="3226827" cy="28194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2057400" y="4476750"/>
            <a:ext cx="865614" cy="3811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64838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90800" y="666750"/>
            <a:ext cx="4724399" cy="3276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r>
              <a:rPr lang="en-US" dirty="0" smtClean="0"/>
              <a:t>:</a:t>
            </a:r>
            <a:endParaRPr lang="en-US" dirty="0"/>
          </a:p>
        </p:txBody>
      </p:sp>
      <p:sp>
        <p:nvSpPr>
          <p:cNvPr id="3" name="Text Placeholder 2"/>
          <p:cNvSpPr>
            <a:spLocks noGrp="1"/>
          </p:cNvSpPr>
          <p:nvPr>
            <p:ph type="body" idx="1"/>
          </p:nvPr>
        </p:nvSpPr>
        <p:spPr>
          <a:xfrm>
            <a:off x="1140794" y="3504438"/>
            <a:ext cx="6728400" cy="743712"/>
          </a:xfrm>
        </p:spPr>
        <p:txBody>
          <a:bodyPr/>
          <a:lstStyle/>
          <a:p>
            <a:endParaRPr lang="en-US" dirty="0" smtClean="0"/>
          </a:p>
          <a:p>
            <a:endParaRPr lang="en-US" dirty="0" smtClean="0"/>
          </a:p>
          <a:p>
            <a:r>
              <a:rPr lang="en-US" dirty="0" err="1" smtClean="0"/>
              <a:t>Tính</a:t>
            </a:r>
            <a:r>
              <a:rPr lang="en-US" dirty="0" smtClean="0"/>
              <a:t> </a:t>
            </a:r>
            <a:r>
              <a:rPr lang="en-US" dirty="0" err="1" smtClean="0"/>
              <a:t>số</a:t>
            </a:r>
            <a:r>
              <a:rPr lang="en-US" dirty="0" smtClean="0"/>
              <a:t> </a:t>
            </a:r>
            <a:r>
              <a:rPr lang="en-US" dirty="0" err="1" smtClean="0"/>
              <a:t>cách</a:t>
            </a:r>
            <a:r>
              <a:rPr lang="en-US" dirty="0" smtClean="0"/>
              <a:t> </a:t>
            </a:r>
            <a:r>
              <a:rPr lang="en-US" dirty="0" err="1" smtClean="0"/>
              <a:t>đi</a:t>
            </a:r>
            <a:r>
              <a:rPr lang="en-US" dirty="0" smtClean="0"/>
              <a:t> </a:t>
            </a:r>
            <a:r>
              <a:rPr lang="en-US" dirty="0" err="1" smtClean="0"/>
              <a:t>và</a:t>
            </a:r>
            <a:r>
              <a:rPr lang="en-US" dirty="0" smtClean="0"/>
              <a:t> </a:t>
            </a:r>
            <a:r>
              <a:rPr lang="en-US" dirty="0" err="1" smtClean="0"/>
              <a:t>cách</a:t>
            </a:r>
            <a:r>
              <a:rPr lang="en-US" dirty="0" smtClean="0"/>
              <a:t> </a:t>
            </a:r>
            <a:r>
              <a:rPr lang="en-US" dirty="0" err="1" smtClean="0"/>
              <a:t>đi</a:t>
            </a:r>
            <a:r>
              <a:rPr lang="en-US" dirty="0" smtClean="0"/>
              <a:t> </a:t>
            </a:r>
            <a:r>
              <a:rPr lang="en-US" dirty="0" err="1" smtClean="0"/>
              <a:t>ngắn</a:t>
            </a:r>
            <a:r>
              <a:rPr lang="en-US" dirty="0" smtClean="0"/>
              <a:t> </a:t>
            </a:r>
            <a:r>
              <a:rPr lang="en-US" dirty="0" err="1" smtClean="0"/>
              <a:t>nhất</a:t>
            </a:r>
            <a:r>
              <a:rPr lang="en-US" dirty="0" smtClean="0"/>
              <a:t> </a:t>
            </a:r>
            <a:r>
              <a:rPr lang="en-US" dirty="0" err="1" smtClean="0"/>
              <a:t>để</a:t>
            </a:r>
            <a:r>
              <a:rPr lang="en-US" dirty="0" smtClean="0"/>
              <a:t> </a:t>
            </a:r>
            <a:r>
              <a:rPr lang="en-US" dirty="0" err="1" smtClean="0"/>
              <a:t>đi</a:t>
            </a:r>
            <a:r>
              <a:rPr lang="en-US" dirty="0" smtClean="0"/>
              <a:t> qua </a:t>
            </a:r>
            <a:r>
              <a:rPr lang="en-US" dirty="0" err="1" smtClean="0"/>
              <a:t>tất</a:t>
            </a:r>
            <a:r>
              <a:rPr lang="en-US" dirty="0" smtClean="0"/>
              <a:t> </a:t>
            </a:r>
            <a:r>
              <a:rPr lang="en-US" dirty="0" err="1" smtClean="0"/>
              <a:t>cả</a:t>
            </a:r>
            <a:r>
              <a:rPr lang="en-US" dirty="0" smtClean="0"/>
              <a:t> </a:t>
            </a:r>
            <a:r>
              <a:rPr lang="en-US" dirty="0" err="1" smtClean="0"/>
              <a:t>cách</a:t>
            </a:r>
            <a:r>
              <a:rPr lang="en-US" dirty="0" smtClean="0"/>
              <a:t> </a:t>
            </a:r>
            <a:r>
              <a:rPr lang="en-US" dirty="0" err="1" smtClean="0"/>
              <a:t>thành</a:t>
            </a:r>
            <a:r>
              <a:rPr lang="en-US" dirty="0" smtClean="0"/>
              <a:t> </a:t>
            </a:r>
            <a:r>
              <a:rPr lang="en-US" dirty="0" err="1" smtClean="0"/>
              <a:t>phố</a:t>
            </a:r>
            <a:r>
              <a:rPr lang="en-US" dirty="0" smtClean="0"/>
              <a:t>  </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9120" y="971550"/>
            <a:ext cx="2426369"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9822" y="814070"/>
            <a:ext cx="971005" cy="4572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3160" y="792480"/>
            <a:ext cx="995680" cy="56007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00" y="3181350"/>
            <a:ext cx="907627" cy="638175"/>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8400" y="3028950"/>
            <a:ext cx="941492" cy="661987"/>
          </a:xfrm>
          <a:prstGeom prst="rect">
            <a:avLst/>
          </a:prstGeom>
        </p:spPr>
      </p:pic>
      <p:cxnSp>
        <p:nvCxnSpPr>
          <p:cNvPr id="12" name="Straight Connector 11"/>
          <p:cNvCxnSpPr/>
          <p:nvPr/>
        </p:nvCxnSpPr>
        <p:spPr>
          <a:xfrm>
            <a:off x="3650827" y="1271270"/>
            <a:ext cx="387773" cy="15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5945147" y="1271270"/>
            <a:ext cx="288013" cy="15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3650827" y="3105150"/>
            <a:ext cx="387773"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945147" y="3105150"/>
            <a:ext cx="303253" cy="22860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649342" y="1276060"/>
            <a:ext cx="971005" cy="307777"/>
          </a:xfrm>
          <a:prstGeom prst="rect">
            <a:avLst/>
          </a:prstGeom>
          <a:noFill/>
        </p:spPr>
        <p:txBody>
          <a:bodyPr wrap="square" rtlCol="0">
            <a:spAutoFit/>
          </a:bodyPr>
          <a:lstStyle/>
          <a:p>
            <a:r>
              <a:rPr lang="en-US" dirty="0" err="1" smtClean="0">
                <a:solidFill>
                  <a:srgbClr val="FF0000"/>
                </a:solidFill>
              </a:rPr>
              <a:t>Xuất</a:t>
            </a:r>
            <a:r>
              <a:rPr lang="en-US" dirty="0" smtClean="0">
                <a:solidFill>
                  <a:srgbClr val="FF0000"/>
                </a:solidFill>
              </a:rPr>
              <a:t> </a:t>
            </a:r>
            <a:r>
              <a:rPr lang="en-US" dirty="0" err="1" smtClean="0">
                <a:solidFill>
                  <a:srgbClr val="FF0000"/>
                </a:solidFill>
              </a:rPr>
              <a:t>phát</a:t>
            </a:r>
            <a:r>
              <a:rPr lang="en-US" dirty="0" smtClean="0">
                <a:solidFill>
                  <a:srgbClr val="FF0000"/>
                </a:solidFill>
              </a:rPr>
              <a:t> </a:t>
            </a:r>
            <a:endParaRPr lang="en-US" dirty="0">
              <a:solidFill>
                <a:srgbClr val="FF0000"/>
              </a:solidFill>
            </a:endParaRPr>
          </a:p>
        </p:txBody>
      </p:sp>
    </p:spTree>
    <p:extLst>
      <p:ext uri="{BB962C8B-B14F-4D97-AF65-F5344CB8AC3E}">
        <p14:creationId xmlns:p14="http://schemas.microsoft.com/office/powerpoint/2010/main" val="6194874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468312"/>
            <a:ext cx="4397375" cy="4206875"/>
          </a:xfrm>
          <a:prstGeom prst="rect">
            <a:avLst/>
          </a:prstGeom>
          <a:solidFill>
            <a:schemeClr val="accent2"/>
          </a:solidFill>
          <a:ln w="38100">
            <a:solidFill>
              <a:schemeClr val="tx2"/>
            </a:solidFill>
          </a:ln>
          <a:effectLst/>
        </p:spPr>
      </p:pic>
    </p:spTree>
    <p:extLst>
      <p:ext uri="{BB962C8B-B14F-4D97-AF65-F5344CB8AC3E}">
        <p14:creationId xmlns:p14="http://schemas.microsoft.com/office/powerpoint/2010/main" val="973197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848850"/>
            <a:ext cx="4742288" cy="351300"/>
          </a:xfrm>
        </p:spPr>
        <p:txBody>
          <a:bodyPr/>
          <a:lstStyle/>
          <a:p>
            <a:r>
              <a:rPr lang="en-US" sz="2000" dirty="0" err="1" smtClean="0"/>
              <a:t>Bài</a:t>
            </a:r>
            <a:r>
              <a:rPr lang="en-US" sz="2000" dirty="0" smtClean="0"/>
              <a:t> </a:t>
            </a:r>
            <a:r>
              <a:rPr lang="en-US" sz="2000" dirty="0" err="1" smtClean="0"/>
              <a:t>toán</a:t>
            </a:r>
            <a:r>
              <a:rPr lang="en-US" sz="2000" dirty="0" smtClean="0"/>
              <a:t> </a:t>
            </a:r>
            <a:r>
              <a:rPr lang="en-US" sz="2000" dirty="0" err="1" smtClean="0"/>
              <a:t>xếp</a:t>
            </a:r>
            <a:r>
              <a:rPr lang="en-US" sz="2000" dirty="0" smtClean="0"/>
              <a:t> </a:t>
            </a:r>
            <a:r>
              <a:rPr lang="en-US" sz="2000" dirty="0" err="1" smtClean="0"/>
              <a:t>ba</a:t>
            </a:r>
            <a:r>
              <a:rPr lang="en-US" sz="2000" dirty="0" smtClean="0"/>
              <a:t> </a:t>
            </a:r>
            <a:r>
              <a:rPr lang="en-US" sz="2000" dirty="0" err="1" smtClean="0"/>
              <a:t>lô</a:t>
            </a:r>
            <a:r>
              <a:rPr lang="en-US" sz="2000" dirty="0" smtClean="0"/>
              <a:t> (Knapsack Problem)</a:t>
            </a:r>
            <a:endParaRPr lang="en-US" sz="2000" dirty="0"/>
          </a:p>
        </p:txBody>
      </p:sp>
      <p:sp>
        <p:nvSpPr>
          <p:cNvPr id="3" name="Text Placeholder 2"/>
          <p:cNvSpPr>
            <a:spLocks noGrp="1"/>
          </p:cNvSpPr>
          <p:nvPr>
            <p:ph type="body" idx="1"/>
          </p:nvPr>
        </p:nvSpPr>
        <p:spPr>
          <a:xfrm>
            <a:off x="685801" y="1704341"/>
            <a:ext cx="4114800" cy="3035298"/>
          </a:xfrm>
        </p:spPr>
        <p:txBody>
          <a:bodyPr/>
          <a:lstStyle/>
          <a:p>
            <a:pPr marL="114300" indent="0">
              <a:buNone/>
            </a:pPr>
            <a:r>
              <a:rPr lang="vi-VN" sz="2000" dirty="0"/>
              <a:t>Một kẻ trộm đột nhập vào một cửa hiệu tìm thấy có </a:t>
            </a:r>
            <a:r>
              <a:rPr lang="vi-VN" sz="2000" i="1" dirty="0"/>
              <a:t>n</a:t>
            </a:r>
            <a:r>
              <a:rPr lang="vi-VN" sz="2000" dirty="0"/>
              <a:t> mặt hàng có trọng lượng và giá trị khác nhau, nhưng hắn chỉ mang theo một cái túi có sức chứa về trọng lượng tối đa là </a:t>
            </a:r>
            <a:r>
              <a:rPr lang="vi-VN" sz="2000" i="1" dirty="0"/>
              <a:t>M</a:t>
            </a:r>
            <a:r>
              <a:rPr lang="vi-VN" sz="2000" dirty="0"/>
              <a:t>. Vậy kẻ trộm nên bỏ vào ba lô những món nào và số lượng bao nhiêu để đạt giá trị cao nhất trong khả năng mà hắn có thể mang đi được.</a:t>
            </a:r>
            <a:endParaRPr lang="en-US" sz="20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39</a:t>
            </a:fld>
            <a:endParaRPr lang="en"/>
          </a:p>
        </p:txBody>
      </p:sp>
      <p:pic>
        <p:nvPicPr>
          <p:cNvPr id="11266" name="Picture 2" descr="Knapsack problem - Wikipedia"/>
          <p:cNvPicPr>
            <a:picLocks noChangeAspect="1" noChangeArrowheads="1"/>
          </p:cNvPicPr>
          <p:nvPr/>
        </p:nvPicPr>
        <p:blipFill rotWithShape="1">
          <a:blip r:embed="rId2">
            <a:extLst>
              <a:ext uri="{28A0092B-C50C-407E-A947-70E740481C1C}">
                <a14:useLocalDpi xmlns:a14="http://schemas.microsoft.com/office/drawing/2010/main" val="0"/>
              </a:ext>
            </a:extLst>
          </a:blip>
          <a:srcRect t="-1" b="376"/>
          <a:stretch/>
        </p:blipFill>
        <p:spPr bwMode="auto">
          <a:xfrm>
            <a:off x="5632938" y="1047750"/>
            <a:ext cx="2901462" cy="25051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0000" b="94583" l="10000" r="90000"/>
                    </a14:imgEffect>
                  </a14:imgLayer>
                </a14:imgProps>
              </a:ext>
              <a:ext uri="{28A0092B-C50C-407E-A947-70E740481C1C}">
                <a14:useLocalDpi xmlns:a14="http://schemas.microsoft.com/office/drawing/2010/main" val="0"/>
              </a:ext>
            </a:extLst>
          </a:blip>
          <a:stretch>
            <a:fillRect/>
          </a:stretch>
        </p:blipFill>
        <p:spPr>
          <a:xfrm>
            <a:off x="6400800" y="3333750"/>
            <a:ext cx="1905000" cy="1905000"/>
          </a:xfrm>
          <a:prstGeom prst="rect">
            <a:avLst/>
          </a:prstGeom>
        </p:spPr>
      </p:pic>
    </p:spTree>
    <p:extLst>
      <p:ext uri="{BB962C8B-B14F-4D97-AF65-F5344CB8AC3E}">
        <p14:creationId xmlns:p14="http://schemas.microsoft.com/office/powerpoint/2010/main" val="25922569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6"/>
          <p:cNvSpPr txBox="1">
            <a:spLocks noGrp="1"/>
          </p:cNvSpPr>
          <p:nvPr>
            <p:ph type="body" idx="1"/>
          </p:nvPr>
        </p:nvSpPr>
        <p:spPr>
          <a:xfrm>
            <a:off x="762000" y="1388450"/>
            <a:ext cx="8077200" cy="3042600"/>
          </a:xfrm>
          <a:prstGeom prst="rect">
            <a:avLst/>
          </a:prstGeom>
        </p:spPr>
        <p:txBody>
          <a:bodyPr spcFirstLastPara="1" wrap="square" lIns="0" tIns="0" rIns="0" bIns="0" anchor="t" anchorCtr="0">
            <a:noAutofit/>
          </a:bodyPr>
          <a:lstStyle/>
          <a:p>
            <a:pPr marL="0" indent="0">
              <a:spcAft>
                <a:spcPts val="600"/>
              </a:spcAft>
              <a:buNone/>
            </a:pPr>
            <a:r>
              <a:rPr lang="vi-VN" b="1" i="1" dirty="0"/>
              <a:t>Brute-Force </a:t>
            </a:r>
            <a:r>
              <a:rPr lang="vi-VN" dirty="0"/>
              <a:t>là một phương pháp đơn giản để giải quyết bài toán, thường là trực tiếp dựa trên phát biểu của bài toán, hoặc dựa vào các định nghĩa của các khái niệm liên quan.</a:t>
            </a:r>
            <a:endParaRPr lang="en-US" dirty="0"/>
          </a:p>
          <a:p>
            <a:pPr marL="0" lvl="0" indent="0" algn="ctr" rtl="0">
              <a:spcBef>
                <a:spcPts val="0"/>
              </a:spcBef>
              <a:spcAft>
                <a:spcPts val="600"/>
              </a:spcAft>
              <a:buNone/>
            </a:pPr>
            <a:endParaRPr dirty="0"/>
          </a:p>
        </p:txBody>
      </p:sp>
      <p:sp>
        <p:nvSpPr>
          <p:cNvPr id="236" name="Google Shape;236;p16"/>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37368200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Bài</a:t>
            </a:r>
            <a:r>
              <a:rPr lang="en-US" dirty="0" smtClean="0"/>
              <a:t> </a:t>
            </a:r>
            <a:r>
              <a:rPr lang="en-US" dirty="0" err="1" smtClean="0"/>
              <a:t>toán</a:t>
            </a:r>
            <a:endParaRPr lang="en-US" dirty="0"/>
          </a:p>
        </p:txBody>
      </p:sp>
      <p:sp>
        <p:nvSpPr>
          <p:cNvPr id="3" name="Text Placeholder 2"/>
          <p:cNvSpPr>
            <a:spLocks noGrp="1"/>
          </p:cNvSpPr>
          <p:nvPr>
            <p:ph type="body" idx="1"/>
          </p:nvPr>
        </p:nvSpPr>
        <p:spPr/>
        <p:txBody>
          <a:bodyPr/>
          <a:lstStyle/>
          <a:p>
            <a:r>
              <a:rPr lang="vi-VN" dirty="0"/>
              <a:t>Tìm tập con có tổng giá trị lớn nhất của </a:t>
            </a:r>
            <a:r>
              <a:rPr lang="vi-VN" i="1" dirty="0"/>
              <a:t>n</a:t>
            </a:r>
            <a:endParaRPr lang="en-US" dirty="0"/>
          </a:p>
          <a:p>
            <a:pPr marL="114300" indent="0">
              <a:buNone/>
            </a:pPr>
            <a:r>
              <a:rPr lang="vi-VN" dirty="0"/>
              <a:t>đồ vật đã cho để bỏ vừa vào ba lô.</a:t>
            </a:r>
            <a:endParaRPr lang="en-US" dirty="0"/>
          </a:p>
          <a:p>
            <a:endParaRPr lang="en-US" dirty="0" smtClean="0"/>
          </a:p>
          <a:p>
            <a:r>
              <a:rPr lang="vi-VN" dirty="0" smtClean="0"/>
              <a:t>Kĩ </a:t>
            </a:r>
            <a:r>
              <a:rPr lang="vi-VN" dirty="0"/>
              <a:t>thuật duyệt toàn bộ để giải bài toán này như sau: sinh ra tất cả các tập con của tập </a:t>
            </a:r>
            <a:r>
              <a:rPr lang="vi-VN" i="1" dirty="0"/>
              <a:t>n </a:t>
            </a:r>
            <a:r>
              <a:rPr lang="vi-VN" dirty="0"/>
              <a:t>đồ vật, tính tổng trọng lượng của tập con các đồ vật này, chọn tập con có tổng trọng lượng của các đồ vật không vượt quá </a:t>
            </a:r>
            <a:r>
              <a:rPr lang="en-US" i="1" dirty="0" smtClean="0"/>
              <a:t>M </a:t>
            </a:r>
            <a:r>
              <a:rPr lang="vi-VN" dirty="0" smtClean="0"/>
              <a:t>từ </a:t>
            </a:r>
            <a:r>
              <a:rPr lang="vi-VN" dirty="0"/>
              <a:t>đó chọn ra tập con có giá trị nhất</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40</a:t>
            </a:fld>
            <a:endParaRPr lang="en"/>
          </a:p>
        </p:txBody>
      </p:sp>
    </p:spTree>
    <p:extLst>
      <p:ext uri="{BB962C8B-B14F-4D97-AF65-F5344CB8AC3E}">
        <p14:creationId xmlns:p14="http://schemas.microsoft.com/office/powerpoint/2010/main" val="14229594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41</a:t>
            </a:fld>
            <a:endParaRPr lang="en"/>
          </a:p>
        </p:txBody>
      </p:sp>
      <p:graphicFrame>
        <p:nvGraphicFramePr>
          <p:cNvPr id="4" name="Table 3"/>
          <p:cNvGraphicFramePr>
            <a:graphicFrameLocks noGrp="1"/>
          </p:cNvGraphicFramePr>
          <p:nvPr>
            <p:extLst>
              <p:ext uri="{D42A27DB-BD31-4B8C-83A1-F6EECF244321}">
                <p14:modId xmlns:p14="http://schemas.microsoft.com/office/powerpoint/2010/main" val="4273473641"/>
              </p:ext>
            </p:extLst>
          </p:nvPr>
        </p:nvGraphicFramePr>
        <p:xfrm>
          <a:off x="2438400" y="3638550"/>
          <a:ext cx="4572000" cy="1240768"/>
        </p:xfrm>
        <a:graphic>
          <a:graphicData uri="http://schemas.openxmlformats.org/drawingml/2006/table">
            <a:tbl>
              <a:tblPr firstRow="1">
                <a:tableStyleId>{69C7853C-536D-4A76-A0AE-DD22124D55A5}</a:tableStyleId>
              </a:tblPr>
              <a:tblGrid>
                <a:gridCol w="1219200"/>
                <a:gridCol w="1661582"/>
                <a:gridCol w="853582"/>
                <a:gridCol w="837636"/>
              </a:tblGrid>
              <a:tr h="481308">
                <a:tc>
                  <a:txBody>
                    <a:bodyPr/>
                    <a:lstStyle/>
                    <a:p>
                      <a:pPr marL="95250" marR="92075" algn="ctr">
                        <a:lnSpc>
                          <a:spcPts val="1385"/>
                        </a:lnSpc>
                        <a:spcAft>
                          <a:spcPts val="0"/>
                        </a:spcAft>
                      </a:pPr>
                      <a:r>
                        <a:rPr lang="vi-VN" sz="1300" dirty="0">
                          <a:solidFill>
                            <a:schemeClr val="tx1"/>
                          </a:solidFill>
                          <a:effectLst/>
                        </a:rPr>
                        <a:t>Đồ vật</a:t>
                      </a:r>
                      <a:endParaRPr lang="en-US" sz="1100" dirty="0">
                        <a:solidFill>
                          <a:schemeClr val="tx1"/>
                        </a:solidFill>
                        <a:effectLst/>
                        <a:latin typeface="Times New Roman"/>
                        <a:ea typeface="Times New Roman"/>
                        <a:cs typeface="Times New Roman"/>
                      </a:endParaRPr>
                    </a:p>
                  </a:txBody>
                  <a:tcPr marL="0" marR="0" marT="0" marB="0"/>
                </a:tc>
                <a:tc>
                  <a:txBody>
                    <a:bodyPr/>
                    <a:lstStyle/>
                    <a:p>
                      <a:pPr marL="96520" marR="92710" algn="ctr">
                        <a:lnSpc>
                          <a:spcPts val="1385"/>
                        </a:lnSpc>
                        <a:spcAft>
                          <a:spcPts val="0"/>
                        </a:spcAft>
                      </a:pPr>
                      <a:r>
                        <a:rPr lang="vi-VN" sz="1300" dirty="0">
                          <a:solidFill>
                            <a:schemeClr val="tx1"/>
                          </a:solidFill>
                          <a:effectLst/>
                        </a:rPr>
                        <a:t>Trọng lượng</a:t>
                      </a:r>
                      <a:endParaRPr lang="en-US" sz="1100" dirty="0">
                        <a:solidFill>
                          <a:schemeClr val="tx1"/>
                        </a:solidFill>
                        <a:effectLst/>
                        <a:latin typeface="Times New Roman"/>
                        <a:ea typeface="Times New Roman"/>
                        <a:cs typeface="Times New Roman"/>
                      </a:endParaRPr>
                    </a:p>
                  </a:txBody>
                  <a:tcPr marL="0" marR="0" marT="0" marB="0"/>
                </a:tc>
                <a:tc>
                  <a:txBody>
                    <a:bodyPr/>
                    <a:lstStyle/>
                    <a:p>
                      <a:pPr marL="58420" marR="50800" algn="ctr">
                        <a:lnSpc>
                          <a:spcPts val="1385"/>
                        </a:lnSpc>
                        <a:spcAft>
                          <a:spcPts val="0"/>
                        </a:spcAft>
                      </a:pPr>
                      <a:r>
                        <a:rPr lang="vi-VN" sz="1300">
                          <a:solidFill>
                            <a:schemeClr val="tx1"/>
                          </a:solidFill>
                          <a:effectLst/>
                        </a:rPr>
                        <a:t>Giá trị</a:t>
                      </a:r>
                      <a:endParaRPr lang="en-US" sz="1100">
                        <a:solidFill>
                          <a:schemeClr val="tx1"/>
                        </a:solidFill>
                        <a:effectLst/>
                        <a:latin typeface="Times New Roman"/>
                        <a:ea typeface="Times New Roman"/>
                        <a:cs typeface="Times New Roman"/>
                      </a:endParaRPr>
                    </a:p>
                  </a:txBody>
                  <a:tcPr marL="0" marR="0" marT="0" marB="0"/>
                </a:tc>
                <a:tc>
                  <a:txBody>
                    <a:bodyPr/>
                    <a:lstStyle/>
                    <a:p>
                      <a:pPr marL="140970">
                        <a:lnSpc>
                          <a:spcPts val="1385"/>
                        </a:lnSpc>
                        <a:spcAft>
                          <a:spcPts val="0"/>
                        </a:spcAft>
                      </a:pPr>
                      <a:r>
                        <a:rPr lang="vi-VN" sz="1300" dirty="0">
                          <a:solidFill>
                            <a:schemeClr val="tx1"/>
                          </a:solidFill>
                          <a:effectLst/>
                        </a:rPr>
                        <a:t>Ba lô</a:t>
                      </a:r>
                      <a:endParaRPr lang="en-US" sz="1100" dirty="0">
                        <a:solidFill>
                          <a:schemeClr val="tx1"/>
                        </a:solidFill>
                        <a:effectLst/>
                        <a:latin typeface="Times New Roman"/>
                        <a:ea typeface="Times New Roman"/>
                        <a:cs typeface="Times New Roman"/>
                      </a:endParaRPr>
                    </a:p>
                  </a:txBody>
                  <a:tcPr marL="0" marR="0" marT="0" marB="0"/>
                </a:tc>
              </a:tr>
              <a:tr h="191135">
                <a:tc>
                  <a:txBody>
                    <a:bodyPr/>
                    <a:lstStyle/>
                    <a:p>
                      <a:pPr marL="8890" algn="ctr">
                        <a:lnSpc>
                          <a:spcPts val="1410"/>
                        </a:lnSpc>
                        <a:spcAft>
                          <a:spcPts val="0"/>
                        </a:spcAft>
                      </a:pPr>
                      <a:r>
                        <a:rPr lang="vi-VN" sz="1300" dirty="0">
                          <a:solidFill>
                            <a:schemeClr val="bg1"/>
                          </a:solidFill>
                          <a:effectLst/>
                          <a:latin typeface="Times New Roman"/>
                          <a:ea typeface="Times New Roman"/>
                          <a:cs typeface="Times New Roman"/>
                        </a:rPr>
                        <a:t>1</a:t>
                      </a:r>
                      <a:endParaRPr lang="en-US" sz="1100" dirty="0">
                        <a:solidFill>
                          <a:schemeClr val="bg1"/>
                        </a:solidFill>
                        <a:effectLst/>
                        <a:latin typeface="Times New Roman"/>
                        <a:ea typeface="Times New Roman"/>
                        <a:cs typeface="Times New Roman"/>
                      </a:endParaRPr>
                    </a:p>
                  </a:txBody>
                  <a:tcPr marL="0" marR="0" marT="0" marB="0"/>
                </a:tc>
                <a:tc>
                  <a:txBody>
                    <a:bodyPr/>
                    <a:lstStyle/>
                    <a:p>
                      <a:pPr marL="3810" algn="ctr">
                        <a:lnSpc>
                          <a:spcPts val="1410"/>
                        </a:lnSpc>
                        <a:spcAft>
                          <a:spcPts val="0"/>
                        </a:spcAft>
                      </a:pPr>
                      <a:r>
                        <a:rPr lang="vi-VN" sz="1300">
                          <a:solidFill>
                            <a:schemeClr val="bg1"/>
                          </a:solidFill>
                          <a:effectLst/>
                          <a:latin typeface="Times New Roman"/>
                          <a:ea typeface="Times New Roman"/>
                          <a:cs typeface="Times New Roman"/>
                        </a:rPr>
                        <a:t>7</a:t>
                      </a:r>
                      <a:endParaRPr lang="en-US" sz="1100">
                        <a:solidFill>
                          <a:schemeClr val="bg1"/>
                        </a:solidFill>
                        <a:effectLst/>
                        <a:latin typeface="Times New Roman"/>
                        <a:ea typeface="Times New Roman"/>
                        <a:cs typeface="Times New Roman"/>
                      </a:endParaRPr>
                    </a:p>
                  </a:txBody>
                  <a:tcPr marL="0" marR="0" marT="0" marB="0"/>
                </a:tc>
                <a:tc>
                  <a:txBody>
                    <a:bodyPr/>
                    <a:lstStyle/>
                    <a:p>
                      <a:pPr marL="58420" marR="50800" algn="ctr">
                        <a:lnSpc>
                          <a:spcPts val="1410"/>
                        </a:lnSpc>
                        <a:spcAft>
                          <a:spcPts val="0"/>
                        </a:spcAft>
                      </a:pPr>
                      <a:r>
                        <a:rPr lang="vi-VN" sz="1300">
                          <a:solidFill>
                            <a:schemeClr val="bg1"/>
                          </a:solidFill>
                          <a:effectLst/>
                          <a:latin typeface="Times New Roman"/>
                          <a:ea typeface="Times New Roman"/>
                          <a:cs typeface="Times New Roman"/>
                        </a:rPr>
                        <a:t>42</a:t>
                      </a:r>
                      <a:endParaRPr lang="en-US" sz="1100">
                        <a:solidFill>
                          <a:schemeClr val="bg1"/>
                        </a:solidFill>
                        <a:effectLst/>
                        <a:latin typeface="Times New Roman"/>
                        <a:ea typeface="Times New Roman"/>
                        <a:cs typeface="Times New Roman"/>
                      </a:endParaRPr>
                    </a:p>
                  </a:txBody>
                  <a:tcPr marL="0" marR="0" marT="0" marB="0"/>
                </a:tc>
                <a:tc rowSpan="4">
                  <a:txBody>
                    <a:bodyPr/>
                    <a:lstStyle/>
                    <a:p>
                      <a:pPr>
                        <a:spcBef>
                          <a:spcPts val="45"/>
                        </a:spcBef>
                        <a:spcAft>
                          <a:spcPts val="0"/>
                        </a:spcAft>
                      </a:pPr>
                      <a:r>
                        <a:rPr lang="vi-VN" sz="1950" dirty="0">
                          <a:solidFill>
                            <a:schemeClr val="bg1"/>
                          </a:solidFill>
                          <a:effectLst/>
                          <a:latin typeface="Times New Roman"/>
                          <a:ea typeface="Times New Roman"/>
                          <a:cs typeface="Times New Roman"/>
                        </a:rPr>
                        <a:t> </a:t>
                      </a:r>
                      <a:endParaRPr lang="en-US" sz="1100" dirty="0">
                        <a:solidFill>
                          <a:schemeClr val="bg1"/>
                        </a:solidFill>
                        <a:effectLst/>
                        <a:latin typeface="Times New Roman"/>
                        <a:ea typeface="Times New Roman"/>
                        <a:cs typeface="Times New Roman"/>
                      </a:endParaRPr>
                    </a:p>
                    <a:p>
                      <a:pPr marL="80010">
                        <a:spcAft>
                          <a:spcPts val="0"/>
                        </a:spcAft>
                      </a:pPr>
                      <a:r>
                        <a:rPr lang="vi-VN" sz="1300" i="1" dirty="0">
                          <a:solidFill>
                            <a:schemeClr val="bg1"/>
                          </a:solidFill>
                          <a:effectLst/>
                          <a:latin typeface="Times New Roman"/>
                          <a:ea typeface="Times New Roman"/>
                          <a:cs typeface="Times New Roman"/>
                        </a:rPr>
                        <a:t>W </a:t>
                      </a:r>
                      <a:r>
                        <a:rPr lang="vi-VN" sz="1300" dirty="0">
                          <a:solidFill>
                            <a:schemeClr val="bg1"/>
                          </a:solidFill>
                          <a:effectLst/>
                          <a:latin typeface="Times New Roman"/>
                          <a:ea typeface="Times New Roman"/>
                          <a:cs typeface="Times New Roman"/>
                        </a:rPr>
                        <a:t>= 10</a:t>
                      </a:r>
                      <a:endParaRPr lang="en-US" sz="1100" dirty="0">
                        <a:solidFill>
                          <a:schemeClr val="bg1"/>
                        </a:solidFill>
                        <a:effectLst/>
                        <a:latin typeface="Times New Roman"/>
                        <a:ea typeface="Times New Roman"/>
                        <a:cs typeface="Times New Roman"/>
                      </a:endParaRPr>
                    </a:p>
                  </a:txBody>
                  <a:tcPr marL="0" marR="0" marT="0" marB="0"/>
                </a:tc>
              </a:tr>
              <a:tr h="188595">
                <a:tc>
                  <a:txBody>
                    <a:bodyPr/>
                    <a:lstStyle/>
                    <a:p>
                      <a:pPr marL="8890" algn="ctr">
                        <a:lnSpc>
                          <a:spcPts val="1385"/>
                        </a:lnSpc>
                        <a:spcAft>
                          <a:spcPts val="0"/>
                        </a:spcAft>
                      </a:pPr>
                      <a:r>
                        <a:rPr lang="vi-VN" sz="1300" dirty="0">
                          <a:solidFill>
                            <a:schemeClr val="bg1"/>
                          </a:solidFill>
                          <a:effectLst/>
                          <a:latin typeface="Times New Roman"/>
                          <a:ea typeface="Times New Roman"/>
                          <a:cs typeface="Times New Roman"/>
                        </a:rPr>
                        <a:t>2</a:t>
                      </a:r>
                      <a:endParaRPr lang="en-US" sz="1100" dirty="0">
                        <a:solidFill>
                          <a:schemeClr val="bg1"/>
                        </a:solidFill>
                        <a:effectLst/>
                        <a:latin typeface="Times New Roman"/>
                        <a:ea typeface="Times New Roman"/>
                        <a:cs typeface="Times New Roman"/>
                      </a:endParaRPr>
                    </a:p>
                  </a:txBody>
                  <a:tcPr marL="0" marR="0" marT="0" marB="0"/>
                </a:tc>
                <a:tc>
                  <a:txBody>
                    <a:bodyPr/>
                    <a:lstStyle/>
                    <a:p>
                      <a:pPr marL="3810" algn="ctr">
                        <a:lnSpc>
                          <a:spcPts val="1385"/>
                        </a:lnSpc>
                        <a:spcAft>
                          <a:spcPts val="0"/>
                        </a:spcAft>
                      </a:pPr>
                      <a:r>
                        <a:rPr lang="vi-VN" sz="1300" dirty="0">
                          <a:solidFill>
                            <a:schemeClr val="bg1"/>
                          </a:solidFill>
                          <a:effectLst/>
                          <a:latin typeface="Times New Roman"/>
                          <a:ea typeface="Times New Roman"/>
                          <a:cs typeface="Times New Roman"/>
                        </a:rPr>
                        <a:t>3</a:t>
                      </a:r>
                      <a:endParaRPr lang="en-US" sz="1100" dirty="0">
                        <a:solidFill>
                          <a:schemeClr val="bg1"/>
                        </a:solidFill>
                        <a:effectLst/>
                        <a:latin typeface="Times New Roman"/>
                        <a:ea typeface="Times New Roman"/>
                        <a:cs typeface="Times New Roman"/>
                      </a:endParaRPr>
                    </a:p>
                  </a:txBody>
                  <a:tcPr marL="0" marR="0" marT="0" marB="0"/>
                </a:tc>
                <a:tc>
                  <a:txBody>
                    <a:bodyPr/>
                    <a:lstStyle/>
                    <a:p>
                      <a:pPr marL="58420" marR="50800" algn="ctr">
                        <a:lnSpc>
                          <a:spcPts val="1385"/>
                        </a:lnSpc>
                        <a:spcAft>
                          <a:spcPts val="0"/>
                        </a:spcAft>
                      </a:pPr>
                      <a:r>
                        <a:rPr lang="vi-VN" sz="1300">
                          <a:solidFill>
                            <a:schemeClr val="bg1"/>
                          </a:solidFill>
                          <a:effectLst/>
                          <a:latin typeface="Times New Roman"/>
                          <a:ea typeface="Times New Roman"/>
                          <a:cs typeface="Times New Roman"/>
                        </a:rPr>
                        <a:t>12</a:t>
                      </a:r>
                      <a:endParaRPr lang="en-US" sz="1100">
                        <a:solidFill>
                          <a:schemeClr val="bg1"/>
                        </a:solidFill>
                        <a:effectLst/>
                        <a:latin typeface="Times New Roman"/>
                        <a:ea typeface="Times New Roman"/>
                        <a:cs typeface="Times New Roman"/>
                      </a:endParaRPr>
                    </a:p>
                  </a:txBody>
                  <a:tcPr marL="0" marR="0" marT="0" marB="0"/>
                </a:tc>
                <a:tc vMerge="1">
                  <a:txBody>
                    <a:bodyPr/>
                    <a:lstStyle/>
                    <a:p>
                      <a:endParaRPr lang="en-US"/>
                    </a:p>
                  </a:txBody>
                  <a:tcPr/>
                </a:tc>
              </a:tr>
              <a:tr h="188595">
                <a:tc>
                  <a:txBody>
                    <a:bodyPr/>
                    <a:lstStyle/>
                    <a:p>
                      <a:pPr marL="8890" algn="ctr">
                        <a:lnSpc>
                          <a:spcPts val="1385"/>
                        </a:lnSpc>
                        <a:spcAft>
                          <a:spcPts val="0"/>
                        </a:spcAft>
                      </a:pPr>
                      <a:r>
                        <a:rPr lang="vi-VN" sz="1300">
                          <a:solidFill>
                            <a:schemeClr val="bg1"/>
                          </a:solidFill>
                          <a:effectLst/>
                          <a:latin typeface="Times New Roman"/>
                          <a:ea typeface="Times New Roman"/>
                          <a:cs typeface="Times New Roman"/>
                        </a:rPr>
                        <a:t>3</a:t>
                      </a:r>
                      <a:endParaRPr lang="en-US" sz="1100">
                        <a:solidFill>
                          <a:schemeClr val="bg1"/>
                        </a:solidFill>
                        <a:effectLst/>
                        <a:latin typeface="Times New Roman"/>
                        <a:ea typeface="Times New Roman"/>
                        <a:cs typeface="Times New Roman"/>
                      </a:endParaRPr>
                    </a:p>
                  </a:txBody>
                  <a:tcPr marL="0" marR="0" marT="0" marB="0"/>
                </a:tc>
                <a:tc>
                  <a:txBody>
                    <a:bodyPr/>
                    <a:lstStyle/>
                    <a:p>
                      <a:pPr marL="3810" algn="ctr">
                        <a:lnSpc>
                          <a:spcPts val="1385"/>
                        </a:lnSpc>
                        <a:spcAft>
                          <a:spcPts val="0"/>
                        </a:spcAft>
                      </a:pPr>
                      <a:r>
                        <a:rPr lang="vi-VN" sz="1300" dirty="0">
                          <a:solidFill>
                            <a:schemeClr val="bg1"/>
                          </a:solidFill>
                          <a:effectLst/>
                          <a:latin typeface="Times New Roman"/>
                          <a:ea typeface="Times New Roman"/>
                          <a:cs typeface="Times New Roman"/>
                        </a:rPr>
                        <a:t>4</a:t>
                      </a:r>
                      <a:endParaRPr lang="en-US" sz="1100" dirty="0">
                        <a:solidFill>
                          <a:schemeClr val="bg1"/>
                        </a:solidFill>
                        <a:effectLst/>
                        <a:latin typeface="Times New Roman"/>
                        <a:ea typeface="Times New Roman"/>
                        <a:cs typeface="Times New Roman"/>
                      </a:endParaRPr>
                    </a:p>
                  </a:txBody>
                  <a:tcPr marL="0" marR="0" marT="0" marB="0"/>
                </a:tc>
                <a:tc>
                  <a:txBody>
                    <a:bodyPr/>
                    <a:lstStyle/>
                    <a:p>
                      <a:pPr marL="58420" marR="50800" algn="ctr">
                        <a:lnSpc>
                          <a:spcPts val="1385"/>
                        </a:lnSpc>
                        <a:spcAft>
                          <a:spcPts val="0"/>
                        </a:spcAft>
                      </a:pPr>
                      <a:r>
                        <a:rPr lang="vi-VN" sz="1300" dirty="0">
                          <a:solidFill>
                            <a:schemeClr val="bg1"/>
                          </a:solidFill>
                          <a:effectLst/>
                          <a:latin typeface="Times New Roman"/>
                          <a:ea typeface="Times New Roman"/>
                          <a:cs typeface="Times New Roman"/>
                        </a:rPr>
                        <a:t>40</a:t>
                      </a:r>
                      <a:endParaRPr lang="en-US" sz="1100" dirty="0">
                        <a:solidFill>
                          <a:schemeClr val="bg1"/>
                        </a:solidFill>
                        <a:effectLst/>
                        <a:latin typeface="Times New Roman"/>
                        <a:ea typeface="Times New Roman"/>
                        <a:cs typeface="Times New Roman"/>
                      </a:endParaRPr>
                    </a:p>
                  </a:txBody>
                  <a:tcPr marL="0" marR="0" marT="0" marB="0"/>
                </a:tc>
                <a:tc vMerge="1">
                  <a:txBody>
                    <a:bodyPr/>
                    <a:lstStyle/>
                    <a:p>
                      <a:endParaRPr lang="en-US"/>
                    </a:p>
                  </a:txBody>
                  <a:tcPr/>
                </a:tc>
              </a:tr>
              <a:tr h="191135">
                <a:tc>
                  <a:txBody>
                    <a:bodyPr/>
                    <a:lstStyle/>
                    <a:p>
                      <a:pPr marL="8890" algn="ctr">
                        <a:lnSpc>
                          <a:spcPts val="1410"/>
                        </a:lnSpc>
                        <a:spcAft>
                          <a:spcPts val="0"/>
                        </a:spcAft>
                      </a:pPr>
                      <a:r>
                        <a:rPr lang="vi-VN" sz="1300">
                          <a:solidFill>
                            <a:schemeClr val="bg1"/>
                          </a:solidFill>
                          <a:effectLst/>
                          <a:latin typeface="Times New Roman"/>
                          <a:ea typeface="Times New Roman"/>
                          <a:cs typeface="Times New Roman"/>
                        </a:rPr>
                        <a:t>4</a:t>
                      </a:r>
                      <a:endParaRPr lang="en-US" sz="1100">
                        <a:solidFill>
                          <a:schemeClr val="bg1"/>
                        </a:solidFill>
                        <a:effectLst/>
                        <a:latin typeface="Times New Roman"/>
                        <a:ea typeface="Times New Roman"/>
                        <a:cs typeface="Times New Roman"/>
                      </a:endParaRPr>
                    </a:p>
                  </a:txBody>
                  <a:tcPr marL="0" marR="0" marT="0" marB="0"/>
                </a:tc>
                <a:tc>
                  <a:txBody>
                    <a:bodyPr/>
                    <a:lstStyle/>
                    <a:p>
                      <a:pPr marL="3810" algn="ctr">
                        <a:lnSpc>
                          <a:spcPts val="1410"/>
                        </a:lnSpc>
                        <a:spcAft>
                          <a:spcPts val="0"/>
                        </a:spcAft>
                      </a:pPr>
                      <a:r>
                        <a:rPr lang="vi-VN" sz="1300">
                          <a:solidFill>
                            <a:schemeClr val="bg1"/>
                          </a:solidFill>
                          <a:effectLst/>
                          <a:latin typeface="Times New Roman"/>
                          <a:ea typeface="Times New Roman"/>
                          <a:cs typeface="Times New Roman"/>
                        </a:rPr>
                        <a:t>5</a:t>
                      </a:r>
                      <a:endParaRPr lang="en-US" sz="1100">
                        <a:solidFill>
                          <a:schemeClr val="bg1"/>
                        </a:solidFill>
                        <a:effectLst/>
                        <a:latin typeface="Times New Roman"/>
                        <a:ea typeface="Times New Roman"/>
                        <a:cs typeface="Times New Roman"/>
                      </a:endParaRPr>
                    </a:p>
                  </a:txBody>
                  <a:tcPr marL="0" marR="0" marT="0" marB="0"/>
                </a:tc>
                <a:tc>
                  <a:txBody>
                    <a:bodyPr/>
                    <a:lstStyle/>
                    <a:p>
                      <a:pPr marL="58420" marR="50800" algn="ctr">
                        <a:lnSpc>
                          <a:spcPts val="1410"/>
                        </a:lnSpc>
                        <a:spcAft>
                          <a:spcPts val="0"/>
                        </a:spcAft>
                      </a:pPr>
                      <a:r>
                        <a:rPr lang="vi-VN" sz="1300" dirty="0">
                          <a:solidFill>
                            <a:schemeClr val="bg1"/>
                          </a:solidFill>
                          <a:effectLst/>
                          <a:latin typeface="Times New Roman"/>
                          <a:ea typeface="Times New Roman"/>
                          <a:cs typeface="Times New Roman"/>
                        </a:rPr>
                        <a:t>25</a:t>
                      </a:r>
                      <a:endParaRPr lang="en-US" sz="1100" dirty="0">
                        <a:solidFill>
                          <a:schemeClr val="bg1"/>
                        </a:solidFill>
                        <a:effectLst/>
                        <a:latin typeface="Times New Roman"/>
                        <a:ea typeface="Times New Roman"/>
                        <a:cs typeface="Times New Roman"/>
                      </a:endParaRPr>
                    </a:p>
                  </a:txBody>
                  <a:tcPr marL="0" marR="0" marT="0" marB="0"/>
                </a:tc>
                <a:tc vMerge="1">
                  <a:txBody>
                    <a:bodyPr/>
                    <a:lstStyle/>
                    <a:p>
                      <a:endParaRPr lang="en-US"/>
                    </a:p>
                  </a:txBody>
                  <a:tcPr/>
                </a:tc>
              </a:tr>
            </a:tbl>
          </a:graphicData>
        </a:graphic>
      </p:graphicFrame>
      <p:sp>
        <p:nvSpPr>
          <p:cNvPr id="8" name="Rectangle 7"/>
          <p:cNvSpPr/>
          <p:nvPr/>
        </p:nvSpPr>
        <p:spPr>
          <a:xfrm>
            <a:off x="108327" y="151996"/>
            <a:ext cx="2763004" cy="533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err="1" smtClean="0"/>
              <a:t>Ví</a:t>
            </a:r>
            <a:r>
              <a:rPr lang="en-US" sz="3200" dirty="0" smtClean="0"/>
              <a:t> </a:t>
            </a:r>
            <a:r>
              <a:rPr lang="en-US" sz="3200" dirty="0" err="1" smtClean="0"/>
              <a:t>dụ</a:t>
            </a:r>
            <a:r>
              <a:rPr lang="en-US" sz="3200" dirty="0" smtClean="0"/>
              <a:t>:</a:t>
            </a:r>
            <a:endParaRPr lang="en-US" sz="3200" dirty="0"/>
          </a:p>
        </p:txBody>
      </p:sp>
      <p:pic>
        <p:nvPicPr>
          <p:cNvPr id="13" name="Picture 12"/>
          <p:cNvPicPr>
            <a:picLocks noChangeAspect="1"/>
          </p:cNvPicPr>
          <p:nvPr/>
        </p:nvPicPr>
        <p:blipFill>
          <a:blip r:embed="rId2">
            <a:extLst>
              <a:ext uri="{BEBA8EAE-BF5A-486C-A8C5-ECC9F3942E4B}">
                <a14:imgProps xmlns:a14="http://schemas.microsoft.com/office/drawing/2010/main">
                  <a14:imgLayer r:embed="rId3">
                    <a14:imgEffect>
                      <a14:backgroundRemoval t="3780" b="96463" l="10000" r="93049"/>
                    </a14:imgEffect>
                  </a14:imgLayer>
                </a14:imgProps>
              </a:ext>
              <a:ext uri="{28A0092B-C50C-407E-A947-70E740481C1C}">
                <a14:useLocalDpi xmlns:a14="http://schemas.microsoft.com/office/drawing/2010/main" val="0"/>
              </a:ext>
            </a:extLst>
          </a:blip>
          <a:stretch>
            <a:fillRect/>
          </a:stretch>
        </p:blipFill>
        <p:spPr>
          <a:xfrm>
            <a:off x="6705600" y="685396"/>
            <a:ext cx="2362200" cy="2362200"/>
          </a:xfrm>
          <a:prstGeom prst="rect">
            <a:avLst/>
          </a:prstGeom>
        </p:spPr>
      </p:pic>
      <p:sp>
        <p:nvSpPr>
          <p:cNvPr id="15" name="TextBox 14"/>
          <p:cNvSpPr txBox="1"/>
          <p:nvPr/>
        </p:nvSpPr>
        <p:spPr>
          <a:xfrm>
            <a:off x="6934200" y="1712943"/>
            <a:ext cx="838200" cy="400110"/>
          </a:xfrm>
          <a:prstGeom prst="rect">
            <a:avLst/>
          </a:prstGeom>
          <a:noFill/>
        </p:spPr>
        <p:txBody>
          <a:bodyPr wrap="square" rtlCol="0">
            <a:spAutoFit/>
          </a:bodyPr>
          <a:lstStyle/>
          <a:p>
            <a:r>
              <a:rPr lang="en-US" sz="2000" dirty="0" smtClean="0"/>
              <a:t>10kg</a:t>
            </a:r>
            <a:endParaRPr lang="en-US" sz="2000" dirty="0"/>
          </a:p>
        </p:txBody>
      </p:sp>
      <p:pic>
        <p:nvPicPr>
          <p:cNvPr id="16" name="Picture 15"/>
          <p:cNvPicPr>
            <a:picLocks noChangeAspect="1"/>
          </p:cNvPicPr>
          <p:nvPr/>
        </p:nvPicPr>
        <p:blipFill>
          <a:blip r:embed="rId4">
            <a:extLst>
              <a:ext uri="{BEBA8EAE-BF5A-486C-A8C5-ECC9F3942E4B}">
                <a14:imgProps xmlns:a14="http://schemas.microsoft.com/office/drawing/2010/main">
                  <a14:imgLayer r:embed="rId5">
                    <a14:imgEffect>
                      <a14:backgroundRemoval t="3075" b="94876" l="1977" r="98256"/>
                    </a14:imgEffect>
                  </a14:imgLayer>
                </a14:imgProps>
              </a:ext>
              <a:ext uri="{28A0092B-C50C-407E-A947-70E740481C1C}">
                <a14:useLocalDpi xmlns:a14="http://schemas.microsoft.com/office/drawing/2010/main" val="0"/>
              </a:ext>
            </a:extLst>
          </a:blip>
          <a:stretch>
            <a:fillRect/>
          </a:stretch>
        </p:blipFill>
        <p:spPr>
          <a:xfrm>
            <a:off x="838200" y="2057195"/>
            <a:ext cx="1303258" cy="1035029"/>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6800" y="2037295"/>
            <a:ext cx="1213383" cy="900982"/>
          </a:xfrm>
          <a:prstGeom prst="rect">
            <a:avLst/>
          </a:prstGeom>
        </p:spPr>
      </p:pic>
      <p:pic>
        <p:nvPicPr>
          <p:cNvPr id="18" name="Picture 17"/>
          <p:cNvPicPr>
            <a:picLocks noChangeAspect="1"/>
          </p:cNvPicPr>
          <p:nvPr/>
        </p:nvPicPr>
        <p:blipFill>
          <a:blip r:embed="rId7">
            <a:extLst>
              <a:ext uri="{BEBA8EAE-BF5A-486C-A8C5-ECC9F3942E4B}">
                <a14:imgProps xmlns:a14="http://schemas.microsoft.com/office/drawing/2010/main">
                  <a14:imgLayer r:embed="rId8">
                    <a14:imgEffect>
                      <a14:backgroundRemoval t="3408" b="97903" l="2000" r="97800"/>
                    </a14:imgEffect>
                  </a14:imgLayer>
                </a14:imgProps>
              </a:ext>
              <a:ext uri="{28A0092B-C50C-407E-A947-70E740481C1C}">
                <a14:useLocalDpi xmlns:a14="http://schemas.microsoft.com/office/drawing/2010/main" val="0"/>
              </a:ext>
            </a:extLst>
          </a:blip>
          <a:stretch>
            <a:fillRect/>
          </a:stretch>
        </p:blipFill>
        <p:spPr>
          <a:xfrm>
            <a:off x="2286000" y="2057195"/>
            <a:ext cx="1317666" cy="1005379"/>
          </a:xfrm>
          <a:prstGeom prst="rect">
            <a:avLst/>
          </a:prstGeom>
        </p:spPr>
      </p:pic>
      <p:pic>
        <p:nvPicPr>
          <p:cNvPr id="19" name="Picture 18"/>
          <p:cNvPicPr>
            <a:picLocks noChangeAspect="1"/>
          </p:cNvPicPr>
          <p:nvPr/>
        </p:nvPicPr>
        <p:blipFill>
          <a:blip r:embed="rId9">
            <a:extLst>
              <a:ext uri="{BEBA8EAE-BF5A-486C-A8C5-ECC9F3942E4B}">
                <a14:imgProps xmlns:a14="http://schemas.microsoft.com/office/drawing/2010/main">
                  <a14:imgLayer r:embed="rId10">
                    <a14:imgEffect>
                      <a14:backgroundRemoval t="3662" b="93790" l="10000" r="90000"/>
                    </a14:imgEffect>
                  </a14:imgLayer>
                </a14:imgProps>
              </a:ext>
              <a:ext uri="{28A0092B-C50C-407E-A947-70E740481C1C}">
                <a14:useLocalDpi xmlns:a14="http://schemas.microsoft.com/office/drawing/2010/main" val="0"/>
              </a:ext>
            </a:extLst>
          </a:blip>
          <a:stretch>
            <a:fillRect/>
          </a:stretch>
        </p:blipFill>
        <p:spPr>
          <a:xfrm>
            <a:off x="3429000" y="1912998"/>
            <a:ext cx="1501038" cy="1149576"/>
          </a:xfrm>
          <a:prstGeom prst="rect">
            <a:avLst/>
          </a:prstGeom>
        </p:spPr>
      </p:pic>
      <p:sp>
        <p:nvSpPr>
          <p:cNvPr id="20" name="TextBox 19"/>
          <p:cNvSpPr txBox="1"/>
          <p:nvPr/>
        </p:nvSpPr>
        <p:spPr>
          <a:xfrm>
            <a:off x="980426" y="3092224"/>
            <a:ext cx="4953000" cy="317726"/>
          </a:xfrm>
          <a:prstGeom prst="rect">
            <a:avLst/>
          </a:prstGeom>
          <a:noFill/>
        </p:spPr>
        <p:txBody>
          <a:bodyPr wrap="square" rtlCol="0">
            <a:spAutoFit/>
          </a:bodyPr>
          <a:lstStyle/>
          <a:p>
            <a:r>
              <a:rPr lang="en-US" dirty="0"/>
              <a:t> </a:t>
            </a:r>
            <a:r>
              <a:rPr lang="en-US" dirty="0" smtClean="0"/>
              <a:t>        1                          2                        3                        4</a:t>
            </a:r>
            <a:endParaRPr lang="en-US" dirty="0"/>
          </a:p>
        </p:txBody>
      </p:sp>
      <p:sp>
        <p:nvSpPr>
          <p:cNvPr id="21" name="TextBox 20"/>
          <p:cNvSpPr txBox="1"/>
          <p:nvPr/>
        </p:nvSpPr>
        <p:spPr>
          <a:xfrm>
            <a:off x="1295400" y="2380064"/>
            <a:ext cx="609600" cy="523220"/>
          </a:xfrm>
          <a:prstGeom prst="rect">
            <a:avLst/>
          </a:prstGeom>
          <a:noFill/>
        </p:spPr>
        <p:txBody>
          <a:bodyPr wrap="square" rtlCol="0">
            <a:spAutoFit/>
          </a:bodyPr>
          <a:lstStyle/>
          <a:p>
            <a:r>
              <a:rPr lang="en-US" dirty="0" smtClean="0"/>
              <a:t>7kg</a:t>
            </a:r>
          </a:p>
          <a:p>
            <a:r>
              <a:rPr lang="en-US" dirty="0" smtClean="0"/>
              <a:t>42$</a:t>
            </a:r>
            <a:endParaRPr lang="en-US" dirty="0"/>
          </a:p>
        </p:txBody>
      </p:sp>
      <p:sp>
        <p:nvSpPr>
          <p:cNvPr id="35" name="TextBox 34"/>
          <p:cNvSpPr txBox="1"/>
          <p:nvPr/>
        </p:nvSpPr>
        <p:spPr>
          <a:xfrm>
            <a:off x="2743200" y="2380064"/>
            <a:ext cx="609600" cy="523220"/>
          </a:xfrm>
          <a:prstGeom prst="rect">
            <a:avLst/>
          </a:prstGeom>
          <a:noFill/>
        </p:spPr>
        <p:txBody>
          <a:bodyPr wrap="square" rtlCol="0">
            <a:spAutoFit/>
          </a:bodyPr>
          <a:lstStyle/>
          <a:p>
            <a:r>
              <a:rPr lang="en-US" dirty="0"/>
              <a:t>3</a:t>
            </a:r>
            <a:r>
              <a:rPr lang="en-US" dirty="0" smtClean="0"/>
              <a:t>kg</a:t>
            </a:r>
          </a:p>
          <a:p>
            <a:r>
              <a:rPr lang="en-US" dirty="0" smtClean="0"/>
              <a:t>12$</a:t>
            </a:r>
            <a:endParaRPr lang="en-US" dirty="0"/>
          </a:p>
        </p:txBody>
      </p:sp>
      <p:sp>
        <p:nvSpPr>
          <p:cNvPr id="36" name="TextBox 35"/>
          <p:cNvSpPr txBox="1"/>
          <p:nvPr/>
        </p:nvSpPr>
        <p:spPr>
          <a:xfrm>
            <a:off x="4015941" y="2298274"/>
            <a:ext cx="609600" cy="523220"/>
          </a:xfrm>
          <a:prstGeom prst="rect">
            <a:avLst/>
          </a:prstGeom>
          <a:noFill/>
        </p:spPr>
        <p:txBody>
          <a:bodyPr wrap="square" rtlCol="0">
            <a:spAutoFit/>
          </a:bodyPr>
          <a:lstStyle/>
          <a:p>
            <a:r>
              <a:rPr lang="en-US" dirty="0"/>
              <a:t>4</a:t>
            </a:r>
            <a:r>
              <a:rPr lang="en-US" dirty="0" smtClean="0"/>
              <a:t>kg</a:t>
            </a:r>
          </a:p>
          <a:p>
            <a:r>
              <a:rPr lang="en-US" dirty="0" smtClean="0"/>
              <a:t>40$</a:t>
            </a:r>
            <a:endParaRPr lang="en-US" dirty="0"/>
          </a:p>
        </p:txBody>
      </p:sp>
      <p:sp>
        <p:nvSpPr>
          <p:cNvPr id="37" name="TextBox 36"/>
          <p:cNvSpPr txBox="1"/>
          <p:nvPr/>
        </p:nvSpPr>
        <p:spPr>
          <a:xfrm>
            <a:off x="5257800" y="2270854"/>
            <a:ext cx="609600" cy="523220"/>
          </a:xfrm>
          <a:prstGeom prst="rect">
            <a:avLst/>
          </a:prstGeom>
          <a:noFill/>
        </p:spPr>
        <p:txBody>
          <a:bodyPr wrap="square" rtlCol="0">
            <a:spAutoFit/>
          </a:bodyPr>
          <a:lstStyle/>
          <a:p>
            <a:r>
              <a:rPr lang="en-US" dirty="0"/>
              <a:t>5</a:t>
            </a:r>
            <a:r>
              <a:rPr lang="en-US" dirty="0" smtClean="0"/>
              <a:t>kg</a:t>
            </a:r>
          </a:p>
          <a:p>
            <a:r>
              <a:rPr lang="en-US" dirty="0" smtClean="0"/>
              <a:t>25$</a:t>
            </a:r>
            <a:endParaRPr lang="en-US" dirty="0"/>
          </a:p>
        </p:txBody>
      </p:sp>
    </p:spTree>
    <p:extLst>
      <p:ext uri="{BB962C8B-B14F-4D97-AF65-F5344CB8AC3E}">
        <p14:creationId xmlns:p14="http://schemas.microsoft.com/office/powerpoint/2010/main" val="26554752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42</a:t>
            </a:fld>
            <a:endParaRPr lang="en"/>
          </a:p>
        </p:txBody>
      </p:sp>
      <p:graphicFrame>
        <p:nvGraphicFramePr>
          <p:cNvPr id="4" name="Table 3"/>
          <p:cNvGraphicFramePr>
            <a:graphicFrameLocks noGrp="1"/>
          </p:cNvGraphicFramePr>
          <p:nvPr>
            <p:extLst>
              <p:ext uri="{D42A27DB-BD31-4B8C-83A1-F6EECF244321}">
                <p14:modId xmlns:p14="http://schemas.microsoft.com/office/powerpoint/2010/main" val="1255089872"/>
              </p:ext>
            </p:extLst>
          </p:nvPr>
        </p:nvGraphicFramePr>
        <p:xfrm>
          <a:off x="5715000" y="209550"/>
          <a:ext cx="2685751" cy="4737100"/>
        </p:xfrm>
        <a:graphic>
          <a:graphicData uri="http://schemas.openxmlformats.org/drawingml/2006/table">
            <a:tbl>
              <a:tblPr firstRow="1">
                <a:tableStyleId>{69C7853C-536D-4A76-A0AE-DD22124D55A5}</a:tableStyleId>
              </a:tblPr>
              <a:tblGrid>
                <a:gridCol w="821756"/>
                <a:gridCol w="861147"/>
                <a:gridCol w="1002848"/>
              </a:tblGrid>
              <a:tr h="327717">
                <a:tc>
                  <a:txBody>
                    <a:bodyPr/>
                    <a:lstStyle/>
                    <a:p>
                      <a:pPr marL="93980" marR="91440" algn="ctr">
                        <a:spcBef>
                          <a:spcPts val="730"/>
                        </a:spcBef>
                        <a:spcAft>
                          <a:spcPts val="0"/>
                        </a:spcAft>
                      </a:pPr>
                      <a:r>
                        <a:rPr lang="vi-VN" sz="1100" dirty="0">
                          <a:solidFill>
                            <a:schemeClr val="tx1"/>
                          </a:solidFill>
                          <a:effectLst/>
                        </a:rPr>
                        <a:t>Tập con</a:t>
                      </a:r>
                      <a:endParaRPr lang="en-US" sz="900" dirty="0">
                        <a:solidFill>
                          <a:schemeClr val="tx1"/>
                        </a:solidFill>
                        <a:effectLst/>
                        <a:latin typeface="Times New Roman"/>
                        <a:ea typeface="Times New Roman"/>
                        <a:cs typeface="Times New Roman"/>
                      </a:endParaRPr>
                    </a:p>
                  </a:txBody>
                  <a:tcPr marL="0" marR="0" marT="0" marB="0"/>
                </a:tc>
                <a:tc>
                  <a:txBody>
                    <a:bodyPr/>
                    <a:lstStyle/>
                    <a:p>
                      <a:pPr marL="96520" marR="90170" algn="ctr">
                        <a:lnSpc>
                          <a:spcPts val="1455"/>
                        </a:lnSpc>
                        <a:spcAft>
                          <a:spcPts val="0"/>
                        </a:spcAft>
                      </a:pPr>
                      <a:r>
                        <a:rPr lang="vi-VN" sz="1100" dirty="0">
                          <a:solidFill>
                            <a:schemeClr val="tx1"/>
                          </a:solidFill>
                          <a:effectLst/>
                        </a:rPr>
                        <a:t>Tổng</a:t>
                      </a:r>
                      <a:endParaRPr lang="en-US" sz="900" dirty="0">
                        <a:solidFill>
                          <a:schemeClr val="tx1"/>
                        </a:solidFill>
                        <a:effectLst/>
                      </a:endParaRPr>
                    </a:p>
                    <a:p>
                      <a:pPr marL="96520" marR="93345" algn="ctr">
                        <a:lnSpc>
                          <a:spcPts val="1425"/>
                        </a:lnSpc>
                        <a:spcBef>
                          <a:spcPts val="15"/>
                        </a:spcBef>
                        <a:spcAft>
                          <a:spcPts val="0"/>
                        </a:spcAft>
                      </a:pPr>
                      <a:r>
                        <a:rPr lang="vi-VN" sz="1100" dirty="0">
                          <a:solidFill>
                            <a:schemeClr val="tx1"/>
                          </a:solidFill>
                          <a:effectLst/>
                        </a:rPr>
                        <a:t>trọng lượng</a:t>
                      </a:r>
                      <a:endParaRPr lang="en-US" sz="900" dirty="0">
                        <a:solidFill>
                          <a:schemeClr val="tx1"/>
                        </a:solidFill>
                        <a:effectLst/>
                        <a:latin typeface="Times New Roman"/>
                        <a:ea typeface="Times New Roman"/>
                        <a:cs typeface="Times New Roman"/>
                      </a:endParaRPr>
                    </a:p>
                  </a:txBody>
                  <a:tcPr marL="0" marR="0" marT="0" marB="0"/>
                </a:tc>
                <a:tc>
                  <a:txBody>
                    <a:bodyPr/>
                    <a:lstStyle/>
                    <a:p>
                      <a:pPr marL="93345" marR="93345" algn="ctr">
                        <a:spcBef>
                          <a:spcPts val="730"/>
                        </a:spcBef>
                        <a:spcAft>
                          <a:spcPts val="0"/>
                        </a:spcAft>
                      </a:pPr>
                      <a:r>
                        <a:rPr lang="vi-VN" sz="1100" dirty="0">
                          <a:solidFill>
                            <a:schemeClr val="tx1"/>
                          </a:solidFill>
                          <a:effectLst/>
                        </a:rPr>
                        <a:t>Tổng giá trị</a:t>
                      </a:r>
                      <a:endParaRPr lang="en-US" sz="900" dirty="0">
                        <a:solidFill>
                          <a:schemeClr val="tx1"/>
                        </a:solidFill>
                        <a:effectLst/>
                        <a:latin typeface="Times New Roman"/>
                        <a:ea typeface="Times New Roman"/>
                        <a:cs typeface="Times New Roman"/>
                      </a:endParaRPr>
                    </a:p>
                  </a:txBody>
                  <a:tcPr marL="0" marR="0" marT="0" marB="0"/>
                </a:tc>
              </a:tr>
              <a:tr h="177810">
                <a:tc>
                  <a:txBody>
                    <a:bodyPr/>
                    <a:lstStyle/>
                    <a:p>
                      <a:pPr marL="4445" algn="ctr">
                        <a:lnSpc>
                          <a:spcPts val="1530"/>
                        </a:lnSpc>
                        <a:spcAft>
                          <a:spcPts val="0"/>
                        </a:spcAft>
                      </a:pPr>
                      <a:r>
                        <a:rPr lang="en-US" sz="1400" b="0" i="0" u="none" strike="noStrike" cap="none" dirty="0" smtClean="0">
                          <a:solidFill>
                            <a:schemeClr val="bg1"/>
                          </a:solidFill>
                          <a:effectLst/>
                          <a:latin typeface="+mn-lt"/>
                          <a:ea typeface="+mn-ea"/>
                          <a:cs typeface="+mn-cs"/>
                          <a:sym typeface="Arial"/>
                        </a:rPr>
                        <a:t>Ø</a:t>
                      </a:r>
                      <a:endParaRPr lang="en-US" sz="900" dirty="0">
                        <a:solidFill>
                          <a:schemeClr val="bg1"/>
                        </a:solidFill>
                        <a:effectLst/>
                        <a:latin typeface="Times New Roman"/>
                        <a:ea typeface="Times New Roman"/>
                        <a:cs typeface="Times New Roman"/>
                      </a:endParaRPr>
                    </a:p>
                  </a:txBody>
                  <a:tcPr marL="0" marR="0" marT="0" marB="0"/>
                </a:tc>
                <a:tc>
                  <a:txBody>
                    <a:bodyPr/>
                    <a:lstStyle/>
                    <a:p>
                      <a:pPr marL="457200">
                        <a:lnSpc>
                          <a:spcPts val="1455"/>
                        </a:lnSpc>
                        <a:spcAft>
                          <a:spcPts val="0"/>
                        </a:spcAft>
                      </a:pPr>
                      <a:r>
                        <a:rPr lang="vi-VN" sz="1100">
                          <a:solidFill>
                            <a:schemeClr val="bg1"/>
                          </a:solidFill>
                          <a:effectLst/>
                        </a:rPr>
                        <a:t>0</a:t>
                      </a:r>
                      <a:endParaRPr lang="en-US" sz="900">
                        <a:solidFill>
                          <a:schemeClr val="bg1"/>
                        </a:solidFill>
                        <a:effectLst/>
                        <a:latin typeface="Times New Roman"/>
                        <a:ea typeface="Times New Roman"/>
                        <a:cs typeface="Times New Roman"/>
                      </a:endParaRPr>
                    </a:p>
                  </a:txBody>
                  <a:tcPr marL="0" marR="0" marT="0" marB="0"/>
                </a:tc>
                <a:tc>
                  <a:txBody>
                    <a:bodyPr/>
                    <a:lstStyle/>
                    <a:p>
                      <a:pPr marL="3810" algn="ctr">
                        <a:lnSpc>
                          <a:spcPts val="1455"/>
                        </a:lnSpc>
                        <a:spcAft>
                          <a:spcPts val="0"/>
                        </a:spcAft>
                      </a:pPr>
                      <a:r>
                        <a:rPr lang="vi-VN" sz="1100">
                          <a:solidFill>
                            <a:schemeClr val="bg1"/>
                          </a:solidFill>
                          <a:effectLst/>
                        </a:rPr>
                        <a:t>0</a:t>
                      </a:r>
                      <a:endParaRPr lang="en-US" sz="900">
                        <a:solidFill>
                          <a:schemeClr val="bg1"/>
                        </a:solidFill>
                        <a:effectLst/>
                        <a:latin typeface="Times New Roman"/>
                        <a:ea typeface="Times New Roman"/>
                        <a:cs typeface="Times New Roman"/>
                      </a:endParaRPr>
                    </a:p>
                  </a:txBody>
                  <a:tcPr marL="0" marR="0" marT="0" marB="0"/>
                </a:tc>
              </a:tr>
              <a:tr h="167415">
                <a:tc>
                  <a:txBody>
                    <a:bodyPr/>
                    <a:lstStyle/>
                    <a:p>
                      <a:pPr marL="93980" marR="88265" algn="ctr">
                        <a:lnSpc>
                          <a:spcPts val="1435"/>
                        </a:lnSpc>
                        <a:spcAft>
                          <a:spcPts val="0"/>
                        </a:spcAft>
                      </a:pPr>
                      <a:r>
                        <a:rPr lang="vi-VN" sz="1100" dirty="0">
                          <a:solidFill>
                            <a:schemeClr val="bg1"/>
                          </a:solidFill>
                          <a:effectLst/>
                        </a:rPr>
                        <a:t>{1}</a:t>
                      </a:r>
                      <a:endParaRPr lang="en-US" sz="900" dirty="0">
                        <a:solidFill>
                          <a:schemeClr val="bg1"/>
                        </a:solidFill>
                        <a:effectLst/>
                        <a:latin typeface="Times New Roman"/>
                        <a:ea typeface="Times New Roman"/>
                        <a:cs typeface="Times New Roman"/>
                      </a:endParaRPr>
                    </a:p>
                  </a:txBody>
                  <a:tcPr marL="0" marR="0" marT="0" marB="0"/>
                </a:tc>
                <a:tc>
                  <a:txBody>
                    <a:bodyPr/>
                    <a:lstStyle/>
                    <a:p>
                      <a:pPr marL="457200">
                        <a:lnSpc>
                          <a:spcPts val="1435"/>
                        </a:lnSpc>
                        <a:spcAft>
                          <a:spcPts val="0"/>
                        </a:spcAft>
                      </a:pPr>
                      <a:r>
                        <a:rPr lang="vi-VN" sz="1100">
                          <a:solidFill>
                            <a:schemeClr val="bg1"/>
                          </a:solidFill>
                          <a:effectLst/>
                        </a:rPr>
                        <a:t>7</a:t>
                      </a:r>
                      <a:endParaRPr lang="en-US" sz="900">
                        <a:solidFill>
                          <a:schemeClr val="bg1"/>
                        </a:solidFill>
                        <a:effectLst/>
                        <a:latin typeface="Times New Roman"/>
                        <a:ea typeface="Times New Roman"/>
                        <a:cs typeface="Times New Roman"/>
                      </a:endParaRPr>
                    </a:p>
                  </a:txBody>
                  <a:tcPr marL="0" marR="0" marT="0" marB="0"/>
                </a:tc>
                <a:tc>
                  <a:txBody>
                    <a:bodyPr/>
                    <a:lstStyle/>
                    <a:p>
                      <a:pPr marL="93345" marR="92075" algn="ctr">
                        <a:lnSpc>
                          <a:spcPts val="1435"/>
                        </a:lnSpc>
                        <a:spcAft>
                          <a:spcPts val="0"/>
                        </a:spcAft>
                      </a:pPr>
                      <a:r>
                        <a:rPr lang="vi-VN" sz="1100">
                          <a:solidFill>
                            <a:schemeClr val="bg1"/>
                          </a:solidFill>
                          <a:effectLst/>
                        </a:rPr>
                        <a:t>42</a:t>
                      </a:r>
                      <a:endParaRPr lang="en-US" sz="900">
                        <a:solidFill>
                          <a:schemeClr val="bg1"/>
                        </a:solidFill>
                        <a:effectLst/>
                        <a:latin typeface="Times New Roman"/>
                        <a:ea typeface="Times New Roman"/>
                        <a:cs typeface="Times New Roman"/>
                      </a:endParaRPr>
                    </a:p>
                  </a:txBody>
                  <a:tcPr marL="0" marR="0" marT="0" marB="0"/>
                </a:tc>
              </a:tr>
              <a:tr h="167962">
                <a:tc>
                  <a:txBody>
                    <a:bodyPr/>
                    <a:lstStyle/>
                    <a:p>
                      <a:pPr marL="93980" marR="88265" algn="ctr">
                        <a:lnSpc>
                          <a:spcPts val="1435"/>
                        </a:lnSpc>
                        <a:spcAft>
                          <a:spcPts val="0"/>
                        </a:spcAft>
                      </a:pPr>
                      <a:r>
                        <a:rPr lang="vi-VN" sz="1100" dirty="0">
                          <a:solidFill>
                            <a:schemeClr val="bg1"/>
                          </a:solidFill>
                          <a:effectLst/>
                        </a:rPr>
                        <a:t>{2}</a:t>
                      </a:r>
                      <a:endParaRPr lang="en-US" sz="900" dirty="0">
                        <a:solidFill>
                          <a:schemeClr val="bg1"/>
                        </a:solidFill>
                        <a:effectLst/>
                        <a:latin typeface="Times New Roman"/>
                        <a:ea typeface="Times New Roman"/>
                        <a:cs typeface="Times New Roman"/>
                      </a:endParaRPr>
                    </a:p>
                  </a:txBody>
                  <a:tcPr marL="0" marR="0" marT="0" marB="0"/>
                </a:tc>
                <a:tc>
                  <a:txBody>
                    <a:bodyPr/>
                    <a:lstStyle/>
                    <a:p>
                      <a:pPr marL="457200">
                        <a:lnSpc>
                          <a:spcPts val="1435"/>
                        </a:lnSpc>
                        <a:spcAft>
                          <a:spcPts val="0"/>
                        </a:spcAft>
                      </a:pPr>
                      <a:r>
                        <a:rPr lang="vi-VN" sz="1100">
                          <a:solidFill>
                            <a:schemeClr val="bg1"/>
                          </a:solidFill>
                          <a:effectLst/>
                        </a:rPr>
                        <a:t>3</a:t>
                      </a:r>
                      <a:endParaRPr lang="en-US" sz="900">
                        <a:solidFill>
                          <a:schemeClr val="bg1"/>
                        </a:solidFill>
                        <a:effectLst/>
                        <a:latin typeface="Times New Roman"/>
                        <a:ea typeface="Times New Roman"/>
                        <a:cs typeface="Times New Roman"/>
                      </a:endParaRPr>
                    </a:p>
                  </a:txBody>
                  <a:tcPr marL="0" marR="0" marT="0" marB="0"/>
                </a:tc>
                <a:tc>
                  <a:txBody>
                    <a:bodyPr/>
                    <a:lstStyle/>
                    <a:p>
                      <a:pPr marL="93345" marR="92075" algn="ctr">
                        <a:lnSpc>
                          <a:spcPts val="1435"/>
                        </a:lnSpc>
                        <a:spcAft>
                          <a:spcPts val="0"/>
                        </a:spcAft>
                      </a:pPr>
                      <a:r>
                        <a:rPr lang="vi-VN" sz="1100">
                          <a:solidFill>
                            <a:schemeClr val="bg1"/>
                          </a:solidFill>
                          <a:effectLst/>
                        </a:rPr>
                        <a:t>12</a:t>
                      </a:r>
                      <a:endParaRPr lang="en-US" sz="900">
                        <a:solidFill>
                          <a:schemeClr val="bg1"/>
                        </a:solidFill>
                        <a:effectLst/>
                        <a:latin typeface="Times New Roman"/>
                        <a:ea typeface="Times New Roman"/>
                        <a:cs typeface="Times New Roman"/>
                      </a:endParaRPr>
                    </a:p>
                  </a:txBody>
                  <a:tcPr marL="0" marR="0" marT="0" marB="0"/>
                </a:tc>
              </a:tr>
              <a:tr h="169056">
                <a:tc>
                  <a:txBody>
                    <a:bodyPr/>
                    <a:lstStyle/>
                    <a:p>
                      <a:pPr marL="93980" marR="88265" algn="ctr">
                        <a:lnSpc>
                          <a:spcPts val="1450"/>
                        </a:lnSpc>
                        <a:spcAft>
                          <a:spcPts val="0"/>
                        </a:spcAft>
                      </a:pPr>
                      <a:r>
                        <a:rPr lang="vi-VN" sz="1100" dirty="0">
                          <a:solidFill>
                            <a:schemeClr val="bg1"/>
                          </a:solidFill>
                          <a:effectLst/>
                        </a:rPr>
                        <a:t>{3}</a:t>
                      </a:r>
                      <a:endParaRPr lang="en-US" sz="900" dirty="0">
                        <a:solidFill>
                          <a:schemeClr val="bg1"/>
                        </a:solidFill>
                        <a:effectLst/>
                        <a:latin typeface="Times New Roman"/>
                        <a:ea typeface="Times New Roman"/>
                        <a:cs typeface="Times New Roman"/>
                      </a:endParaRPr>
                    </a:p>
                  </a:txBody>
                  <a:tcPr marL="0" marR="0" marT="0" marB="0"/>
                </a:tc>
                <a:tc>
                  <a:txBody>
                    <a:bodyPr/>
                    <a:lstStyle/>
                    <a:p>
                      <a:pPr marL="457200">
                        <a:lnSpc>
                          <a:spcPts val="1450"/>
                        </a:lnSpc>
                        <a:spcAft>
                          <a:spcPts val="0"/>
                        </a:spcAft>
                      </a:pPr>
                      <a:r>
                        <a:rPr lang="vi-VN" sz="1100">
                          <a:solidFill>
                            <a:schemeClr val="bg1"/>
                          </a:solidFill>
                          <a:effectLst/>
                        </a:rPr>
                        <a:t>4</a:t>
                      </a:r>
                      <a:endParaRPr lang="en-US" sz="900">
                        <a:solidFill>
                          <a:schemeClr val="bg1"/>
                        </a:solidFill>
                        <a:effectLst/>
                        <a:latin typeface="Times New Roman"/>
                        <a:ea typeface="Times New Roman"/>
                        <a:cs typeface="Times New Roman"/>
                      </a:endParaRPr>
                    </a:p>
                  </a:txBody>
                  <a:tcPr marL="0" marR="0" marT="0" marB="0"/>
                </a:tc>
                <a:tc>
                  <a:txBody>
                    <a:bodyPr/>
                    <a:lstStyle/>
                    <a:p>
                      <a:pPr marL="93345" marR="92075" algn="ctr">
                        <a:lnSpc>
                          <a:spcPts val="1450"/>
                        </a:lnSpc>
                        <a:spcAft>
                          <a:spcPts val="0"/>
                        </a:spcAft>
                      </a:pPr>
                      <a:r>
                        <a:rPr lang="vi-VN" sz="1100">
                          <a:solidFill>
                            <a:schemeClr val="bg1"/>
                          </a:solidFill>
                          <a:effectLst/>
                        </a:rPr>
                        <a:t>40</a:t>
                      </a:r>
                      <a:endParaRPr lang="en-US" sz="900">
                        <a:solidFill>
                          <a:schemeClr val="bg1"/>
                        </a:solidFill>
                        <a:effectLst/>
                        <a:latin typeface="Times New Roman"/>
                        <a:ea typeface="Times New Roman"/>
                        <a:cs typeface="Times New Roman"/>
                      </a:endParaRPr>
                    </a:p>
                  </a:txBody>
                  <a:tcPr marL="0" marR="0" marT="0" marB="0"/>
                </a:tc>
              </a:tr>
              <a:tr h="169056">
                <a:tc>
                  <a:txBody>
                    <a:bodyPr/>
                    <a:lstStyle/>
                    <a:p>
                      <a:pPr marL="93980" marR="88265" algn="ctr">
                        <a:lnSpc>
                          <a:spcPts val="1445"/>
                        </a:lnSpc>
                        <a:spcAft>
                          <a:spcPts val="0"/>
                        </a:spcAft>
                      </a:pPr>
                      <a:r>
                        <a:rPr lang="vi-VN" sz="1100" dirty="0">
                          <a:solidFill>
                            <a:schemeClr val="bg1"/>
                          </a:solidFill>
                          <a:effectLst/>
                        </a:rPr>
                        <a:t>{4}</a:t>
                      </a:r>
                      <a:endParaRPr lang="en-US" sz="900" dirty="0">
                        <a:solidFill>
                          <a:schemeClr val="bg1"/>
                        </a:solidFill>
                        <a:effectLst/>
                        <a:latin typeface="Times New Roman"/>
                        <a:ea typeface="Times New Roman"/>
                        <a:cs typeface="Times New Roman"/>
                      </a:endParaRPr>
                    </a:p>
                  </a:txBody>
                  <a:tcPr marL="0" marR="0" marT="0" marB="0"/>
                </a:tc>
                <a:tc>
                  <a:txBody>
                    <a:bodyPr/>
                    <a:lstStyle/>
                    <a:p>
                      <a:pPr marL="457200">
                        <a:lnSpc>
                          <a:spcPts val="1445"/>
                        </a:lnSpc>
                        <a:spcAft>
                          <a:spcPts val="0"/>
                        </a:spcAft>
                      </a:pPr>
                      <a:r>
                        <a:rPr lang="vi-VN" sz="1100" dirty="0">
                          <a:solidFill>
                            <a:schemeClr val="bg1"/>
                          </a:solidFill>
                          <a:effectLst/>
                        </a:rPr>
                        <a:t>5</a:t>
                      </a:r>
                      <a:endParaRPr lang="en-US" sz="900" dirty="0">
                        <a:solidFill>
                          <a:schemeClr val="bg1"/>
                        </a:solidFill>
                        <a:effectLst/>
                        <a:latin typeface="Times New Roman"/>
                        <a:ea typeface="Times New Roman"/>
                        <a:cs typeface="Times New Roman"/>
                      </a:endParaRPr>
                    </a:p>
                  </a:txBody>
                  <a:tcPr marL="0" marR="0" marT="0" marB="0"/>
                </a:tc>
                <a:tc>
                  <a:txBody>
                    <a:bodyPr/>
                    <a:lstStyle/>
                    <a:p>
                      <a:pPr marL="93345" marR="92075" algn="ctr">
                        <a:lnSpc>
                          <a:spcPts val="1445"/>
                        </a:lnSpc>
                        <a:spcAft>
                          <a:spcPts val="0"/>
                        </a:spcAft>
                      </a:pPr>
                      <a:r>
                        <a:rPr lang="vi-VN" sz="1100">
                          <a:solidFill>
                            <a:schemeClr val="bg1"/>
                          </a:solidFill>
                          <a:effectLst/>
                        </a:rPr>
                        <a:t>25</a:t>
                      </a:r>
                      <a:endParaRPr lang="en-US" sz="900">
                        <a:solidFill>
                          <a:schemeClr val="bg1"/>
                        </a:solidFill>
                        <a:effectLst/>
                        <a:latin typeface="Times New Roman"/>
                        <a:ea typeface="Times New Roman"/>
                        <a:cs typeface="Times New Roman"/>
                      </a:endParaRPr>
                    </a:p>
                  </a:txBody>
                  <a:tcPr marL="0" marR="0" marT="0" marB="0"/>
                </a:tc>
              </a:tr>
              <a:tr h="167962">
                <a:tc>
                  <a:txBody>
                    <a:bodyPr/>
                    <a:lstStyle/>
                    <a:p>
                      <a:pPr marL="93980" marR="85090" algn="ctr">
                        <a:lnSpc>
                          <a:spcPts val="1435"/>
                        </a:lnSpc>
                        <a:spcAft>
                          <a:spcPts val="0"/>
                        </a:spcAft>
                      </a:pPr>
                      <a:r>
                        <a:rPr lang="vi-VN" sz="1100">
                          <a:solidFill>
                            <a:schemeClr val="bg1"/>
                          </a:solidFill>
                          <a:effectLst/>
                        </a:rPr>
                        <a:t>{1, 2}</a:t>
                      </a:r>
                      <a:endParaRPr lang="en-US" sz="900">
                        <a:solidFill>
                          <a:schemeClr val="bg1"/>
                        </a:solidFill>
                        <a:effectLst/>
                        <a:latin typeface="Times New Roman"/>
                        <a:ea typeface="Times New Roman"/>
                        <a:cs typeface="Times New Roman"/>
                      </a:endParaRPr>
                    </a:p>
                  </a:txBody>
                  <a:tcPr marL="0" marR="0" marT="0" marB="0"/>
                </a:tc>
                <a:tc>
                  <a:txBody>
                    <a:bodyPr/>
                    <a:lstStyle/>
                    <a:p>
                      <a:pPr marL="417195">
                        <a:lnSpc>
                          <a:spcPts val="1435"/>
                        </a:lnSpc>
                        <a:spcAft>
                          <a:spcPts val="0"/>
                        </a:spcAft>
                      </a:pPr>
                      <a:r>
                        <a:rPr lang="vi-VN" sz="1100" dirty="0">
                          <a:solidFill>
                            <a:schemeClr val="bg1"/>
                          </a:solidFill>
                          <a:effectLst/>
                        </a:rPr>
                        <a:t>10</a:t>
                      </a:r>
                      <a:endParaRPr lang="en-US" sz="900" dirty="0">
                        <a:solidFill>
                          <a:schemeClr val="bg1"/>
                        </a:solidFill>
                        <a:effectLst/>
                        <a:latin typeface="Times New Roman"/>
                        <a:ea typeface="Times New Roman"/>
                        <a:cs typeface="Times New Roman"/>
                      </a:endParaRPr>
                    </a:p>
                  </a:txBody>
                  <a:tcPr marL="0" marR="0" marT="0" marB="0"/>
                </a:tc>
                <a:tc>
                  <a:txBody>
                    <a:bodyPr/>
                    <a:lstStyle/>
                    <a:p>
                      <a:pPr marL="93345" marR="92075" algn="ctr">
                        <a:lnSpc>
                          <a:spcPts val="1435"/>
                        </a:lnSpc>
                        <a:spcAft>
                          <a:spcPts val="0"/>
                        </a:spcAft>
                      </a:pPr>
                      <a:r>
                        <a:rPr lang="vi-VN" sz="1100">
                          <a:solidFill>
                            <a:schemeClr val="bg1"/>
                          </a:solidFill>
                          <a:effectLst/>
                        </a:rPr>
                        <a:t>54</a:t>
                      </a:r>
                      <a:endParaRPr lang="en-US" sz="900">
                        <a:solidFill>
                          <a:schemeClr val="bg1"/>
                        </a:solidFill>
                        <a:effectLst/>
                        <a:latin typeface="Times New Roman"/>
                        <a:ea typeface="Times New Roman"/>
                        <a:cs typeface="Times New Roman"/>
                      </a:endParaRPr>
                    </a:p>
                  </a:txBody>
                  <a:tcPr marL="0" marR="0" marT="0" marB="0"/>
                </a:tc>
              </a:tr>
              <a:tr h="169056">
                <a:tc>
                  <a:txBody>
                    <a:bodyPr/>
                    <a:lstStyle/>
                    <a:p>
                      <a:pPr marL="93980" marR="85090" algn="ctr">
                        <a:lnSpc>
                          <a:spcPts val="1450"/>
                        </a:lnSpc>
                        <a:spcAft>
                          <a:spcPts val="0"/>
                        </a:spcAft>
                      </a:pPr>
                      <a:r>
                        <a:rPr lang="vi-VN" sz="1100">
                          <a:solidFill>
                            <a:schemeClr val="bg1"/>
                          </a:solidFill>
                          <a:effectLst/>
                        </a:rPr>
                        <a:t>{1, 3}</a:t>
                      </a:r>
                      <a:endParaRPr lang="en-US" sz="900">
                        <a:solidFill>
                          <a:schemeClr val="bg1"/>
                        </a:solidFill>
                        <a:effectLst/>
                        <a:latin typeface="Times New Roman"/>
                        <a:ea typeface="Times New Roman"/>
                        <a:cs typeface="Times New Roman"/>
                      </a:endParaRPr>
                    </a:p>
                  </a:txBody>
                  <a:tcPr marL="0" marR="0" marT="0" marB="0"/>
                </a:tc>
                <a:tc>
                  <a:txBody>
                    <a:bodyPr/>
                    <a:lstStyle/>
                    <a:p>
                      <a:pPr marL="417195">
                        <a:lnSpc>
                          <a:spcPts val="1450"/>
                        </a:lnSpc>
                        <a:spcAft>
                          <a:spcPts val="0"/>
                        </a:spcAft>
                      </a:pPr>
                      <a:r>
                        <a:rPr lang="vi-VN" sz="1100" dirty="0">
                          <a:solidFill>
                            <a:schemeClr val="bg1"/>
                          </a:solidFill>
                          <a:effectLst/>
                        </a:rPr>
                        <a:t>11</a:t>
                      </a:r>
                      <a:endParaRPr lang="en-US" sz="900" dirty="0">
                        <a:solidFill>
                          <a:schemeClr val="bg1"/>
                        </a:solidFill>
                        <a:effectLst/>
                        <a:latin typeface="Times New Roman"/>
                        <a:ea typeface="Times New Roman"/>
                        <a:cs typeface="Times New Roman"/>
                      </a:endParaRPr>
                    </a:p>
                  </a:txBody>
                  <a:tcPr marL="0" marR="0" marT="0" marB="0"/>
                </a:tc>
                <a:tc>
                  <a:txBody>
                    <a:bodyPr/>
                    <a:lstStyle/>
                    <a:p>
                      <a:pPr marL="93345" marR="93345" algn="ctr">
                        <a:lnSpc>
                          <a:spcPts val="1450"/>
                        </a:lnSpc>
                        <a:spcAft>
                          <a:spcPts val="0"/>
                        </a:spcAft>
                      </a:pPr>
                      <a:r>
                        <a:rPr lang="vi-VN" sz="1100" dirty="0">
                          <a:solidFill>
                            <a:schemeClr val="bg1"/>
                          </a:solidFill>
                          <a:effectLst/>
                        </a:rPr>
                        <a:t>Không khả thi</a:t>
                      </a:r>
                      <a:endParaRPr lang="en-US" sz="900" dirty="0">
                        <a:solidFill>
                          <a:schemeClr val="bg1"/>
                        </a:solidFill>
                        <a:effectLst/>
                        <a:latin typeface="Times New Roman"/>
                        <a:ea typeface="Times New Roman"/>
                        <a:cs typeface="Times New Roman"/>
                      </a:endParaRPr>
                    </a:p>
                  </a:txBody>
                  <a:tcPr marL="0" marR="0" marT="0" marB="0"/>
                </a:tc>
              </a:tr>
              <a:tr h="169056">
                <a:tc>
                  <a:txBody>
                    <a:bodyPr/>
                    <a:lstStyle/>
                    <a:p>
                      <a:pPr marL="93980" marR="85090" algn="ctr">
                        <a:lnSpc>
                          <a:spcPts val="1445"/>
                        </a:lnSpc>
                        <a:spcAft>
                          <a:spcPts val="0"/>
                        </a:spcAft>
                      </a:pPr>
                      <a:r>
                        <a:rPr lang="vi-VN" sz="1100">
                          <a:solidFill>
                            <a:schemeClr val="bg1"/>
                          </a:solidFill>
                          <a:effectLst/>
                        </a:rPr>
                        <a:t>{1, 4}</a:t>
                      </a:r>
                      <a:endParaRPr lang="en-US" sz="900">
                        <a:solidFill>
                          <a:schemeClr val="bg1"/>
                        </a:solidFill>
                        <a:effectLst/>
                        <a:latin typeface="Times New Roman"/>
                        <a:ea typeface="Times New Roman"/>
                        <a:cs typeface="Times New Roman"/>
                      </a:endParaRPr>
                    </a:p>
                  </a:txBody>
                  <a:tcPr marL="0" marR="0" marT="0" marB="0"/>
                </a:tc>
                <a:tc>
                  <a:txBody>
                    <a:bodyPr/>
                    <a:lstStyle/>
                    <a:p>
                      <a:pPr marL="417195">
                        <a:lnSpc>
                          <a:spcPts val="1445"/>
                        </a:lnSpc>
                        <a:spcAft>
                          <a:spcPts val="0"/>
                        </a:spcAft>
                      </a:pPr>
                      <a:r>
                        <a:rPr lang="vi-VN" sz="1100" dirty="0">
                          <a:solidFill>
                            <a:schemeClr val="bg1"/>
                          </a:solidFill>
                          <a:effectLst/>
                        </a:rPr>
                        <a:t>12</a:t>
                      </a:r>
                      <a:endParaRPr lang="en-US" sz="900" dirty="0">
                        <a:solidFill>
                          <a:schemeClr val="bg1"/>
                        </a:solidFill>
                        <a:effectLst/>
                        <a:latin typeface="Times New Roman"/>
                        <a:ea typeface="Times New Roman"/>
                        <a:cs typeface="Times New Roman"/>
                      </a:endParaRPr>
                    </a:p>
                  </a:txBody>
                  <a:tcPr marL="0" marR="0" marT="0" marB="0"/>
                </a:tc>
                <a:tc>
                  <a:txBody>
                    <a:bodyPr/>
                    <a:lstStyle/>
                    <a:p>
                      <a:pPr marL="93345" marR="93345" algn="ctr">
                        <a:lnSpc>
                          <a:spcPts val="1445"/>
                        </a:lnSpc>
                        <a:spcAft>
                          <a:spcPts val="0"/>
                        </a:spcAft>
                      </a:pPr>
                      <a:r>
                        <a:rPr lang="vi-VN" sz="1100">
                          <a:solidFill>
                            <a:schemeClr val="bg1"/>
                          </a:solidFill>
                          <a:effectLst/>
                        </a:rPr>
                        <a:t>Không khả thi</a:t>
                      </a:r>
                      <a:endParaRPr lang="en-US" sz="900">
                        <a:solidFill>
                          <a:schemeClr val="bg1"/>
                        </a:solidFill>
                        <a:effectLst/>
                        <a:latin typeface="Times New Roman"/>
                        <a:ea typeface="Times New Roman"/>
                        <a:cs typeface="Times New Roman"/>
                      </a:endParaRPr>
                    </a:p>
                  </a:txBody>
                  <a:tcPr marL="0" marR="0" marT="0" marB="0"/>
                </a:tc>
              </a:tr>
              <a:tr h="169056">
                <a:tc>
                  <a:txBody>
                    <a:bodyPr/>
                    <a:lstStyle/>
                    <a:p>
                      <a:pPr marL="93980" marR="85090" algn="ctr">
                        <a:lnSpc>
                          <a:spcPts val="1450"/>
                        </a:lnSpc>
                        <a:spcAft>
                          <a:spcPts val="0"/>
                        </a:spcAft>
                      </a:pPr>
                      <a:r>
                        <a:rPr lang="vi-VN" sz="1100">
                          <a:solidFill>
                            <a:schemeClr val="bg1"/>
                          </a:solidFill>
                          <a:effectLst/>
                        </a:rPr>
                        <a:t>{2, 3}</a:t>
                      </a:r>
                      <a:endParaRPr lang="en-US" sz="900">
                        <a:solidFill>
                          <a:schemeClr val="bg1"/>
                        </a:solidFill>
                        <a:effectLst/>
                        <a:latin typeface="Times New Roman"/>
                        <a:ea typeface="Times New Roman"/>
                        <a:cs typeface="Times New Roman"/>
                      </a:endParaRPr>
                    </a:p>
                  </a:txBody>
                  <a:tcPr marL="0" marR="0" marT="0" marB="0"/>
                </a:tc>
                <a:tc>
                  <a:txBody>
                    <a:bodyPr/>
                    <a:lstStyle/>
                    <a:p>
                      <a:pPr marL="457200">
                        <a:lnSpc>
                          <a:spcPts val="1450"/>
                        </a:lnSpc>
                        <a:spcAft>
                          <a:spcPts val="0"/>
                        </a:spcAft>
                      </a:pPr>
                      <a:r>
                        <a:rPr lang="vi-VN" sz="1100" dirty="0">
                          <a:solidFill>
                            <a:schemeClr val="bg1"/>
                          </a:solidFill>
                          <a:effectLst/>
                        </a:rPr>
                        <a:t>7</a:t>
                      </a:r>
                      <a:endParaRPr lang="en-US" sz="900" dirty="0">
                        <a:solidFill>
                          <a:schemeClr val="bg1"/>
                        </a:solidFill>
                        <a:effectLst/>
                        <a:latin typeface="Times New Roman"/>
                        <a:ea typeface="Times New Roman"/>
                        <a:cs typeface="Times New Roman"/>
                      </a:endParaRPr>
                    </a:p>
                  </a:txBody>
                  <a:tcPr marL="0" marR="0" marT="0" marB="0"/>
                </a:tc>
                <a:tc>
                  <a:txBody>
                    <a:bodyPr/>
                    <a:lstStyle/>
                    <a:p>
                      <a:pPr marL="93345" marR="92075" algn="ctr">
                        <a:lnSpc>
                          <a:spcPts val="1450"/>
                        </a:lnSpc>
                        <a:spcAft>
                          <a:spcPts val="0"/>
                        </a:spcAft>
                      </a:pPr>
                      <a:r>
                        <a:rPr lang="vi-VN" sz="1100">
                          <a:solidFill>
                            <a:schemeClr val="bg1"/>
                          </a:solidFill>
                          <a:effectLst/>
                        </a:rPr>
                        <a:t>52</a:t>
                      </a:r>
                      <a:endParaRPr lang="en-US" sz="900">
                        <a:solidFill>
                          <a:schemeClr val="bg1"/>
                        </a:solidFill>
                        <a:effectLst/>
                        <a:latin typeface="Times New Roman"/>
                        <a:ea typeface="Times New Roman"/>
                        <a:cs typeface="Times New Roman"/>
                      </a:endParaRPr>
                    </a:p>
                  </a:txBody>
                  <a:tcPr marL="0" marR="0" marT="0" marB="0"/>
                </a:tc>
              </a:tr>
              <a:tr h="170698">
                <a:tc>
                  <a:txBody>
                    <a:bodyPr/>
                    <a:lstStyle/>
                    <a:p>
                      <a:pPr marL="93980" marR="85090" algn="ctr">
                        <a:lnSpc>
                          <a:spcPts val="1455"/>
                        </a:lnSpc>
                        <a:spcAft>
                          <a:spcPts val="0"/>
                        </a:spcAft>
                      </a:pPr>
                      <a:r>
                        <a:rPr lang="vi-VN" sz="1100">
                          <a:solidFill>
                            <a:schemeClr val="bg1"/>
                          </a:solidFill>
                          <a:effectLst/>
                        </a:rPr>
                        <a:t>{2, 4}</a:t>
                      </a:r>
                      <a:endParaRPr lang="en-US" sz="900">
                        <a:solidFill>
                          <a:schemeClr val="bg1"/>
                        </a:solidFill>
                        <a:effectLst/>
                        <a:latin typeface="Times New Roman"/>
                        <a:ea typeface="Times New Roman"/>
                        <a:cs typeface="Times New Roman"/>
                      </a:endParaRPr>
                    </a:p>
                  </a:txBody>
                  <a:tcPr marL="0" marR="0" marT="0" marB="0"/>
                </a:tc>
                <a:tc>
                  <a:txBody>
                    <a:bodyPr/>
                    <a:lstStyle/>
                    <a:p>
                      <a:pPr marL="457200">
                        <a:lnSpc>
                          <a:spcPts val="1455"/>
                        </a:lnSpc>
                        <a:spcAft>
                          <a:spcPts val="0"/>
                        </a:spcAft>
                      </a:pPr>
                      <a:r>
                        <a:rPr lang="vi-VN" sz="1100" dirty="0">
                          <a:solidFill>
                            <a:schemeClr val="bg1"/>
                          </a:solidFill>
                          <a:effectLst/>
                        </a:rPr>
                        <a:t>8</a:t>
                      </a:r>
                      <a:endParaRPr lang="en-US" sz="900" dirty="0">
                        <a:solidFill>
                          <a:schemeClr val="bg1"/>
                        </a:solidFill>
                        <a:effectLst/>
                        <a:latin typeface="Times New Roman"/>
                        <a:ea typeface="Times New Roman"/>
                        <a:cs typeface="Times New Roman"/>
                      </a:endParaRPr>
                    </a:p>
                  </a:txBody>
                  <a:tcPr marL="0" marR="0" marT="0" marB="0"/>
                </a:tc>
                <a:tc>
                  <a:txBody>
                    <a:bodyPr/>
                    <a:lstStyle/>
                    <a:p>
                      <a:pPr marL="93345" marR="92075" algn="ctr">
                        <a:lnSpc>
                          <a:spcPts val="1455"/>
                        </a:lnSpc>
                        <a:spcAft>
                          <a:spcPts val="0"/>
                        </a:spcAft>
                      </a:pPr>
                      <a:r>
                        <a:rPr lang="vi-VN" sz="1100">
                          <a:solidFill>
                            <a:schemeClr val="bg1"/>
                          </a:solidFill>
                          <a:effectLst/>
                        </a:rPr>
                        <a:t>37</a:t>
                      </a:r>
                      <a:endParaRPr lang="en-US" sz="900">
                        <a:solidFill>
                          <a:schemeClr val="bg1"/>
                        </a:solidFill>
                        <a:effectLst/>
                        <a:latin typeface="Times New Roman"/>
                        <a:ea typeface="Times New Roman"/>
                        <a:cs typeface="Times New Roman"/>
                      </a:endParaRPr>
                    </a:p>
                  </a:txBody>
                  <a:tcPr marL="0" marR="0" marT="0" marB="0"/>
                </a:tc>
              </a:tr>
              <a:tr h="167962">
                <a:tc>
                  <a:txBody>
                    <a:bodyPr/>
                    <a:lstStyle/>
                    <a:p>
                      <a:pPr marL="93980" marR="90170" algn="ctr">
                        <a:lnSpc>
                          <a:spcPts val="1430"/>
                        </a:lnSpc>
                        <a:spcAft>
                          <a:spcPts val="0"/>
                        </a:spcAft>
                      </a:pPr>
                      <a:r>
                        <a:rPr lang="vi-VN" sz="1100">
                          <a:solidFill>
                            <a:schemeClr val="bg1"/>
                          </a:solidFill>
                          <a:effectLst/>
                        </a:rPr>
                        <a:t>{3, 4}</a:t>
                      </a:r>
                      <a:endParaRPr lang="en-US" sz="900">
                        <a:solidFill>
                          <a:schemeClr val="bg1"/>
                        </a:solidFill>
                        <a:effectLst/>
                        <a:latin typeface="Times New Roman"/>
                        <a:ea typeface="Times New Roman"/>
                        <a:cs typeface="Times New Roman"/>
                      </a:endParaRPr>
                    </a:p>
                  </a:txBody>
                  <a:tcPr marL="0" marR="0" marT="0" marB="0"/>
                </a:tc>
                <a:tc>
                  <a:txBody>
                    <a:bodyPr/>
                    <a:lstStyle/>
                    <a:p>
                      <a:pPr marL="457200">
                        <a:lnSpc>
                          <a:spcPts val="1430"/>
                        </a:lnSpc>
                        <a:spcAft>
                          <a:spcPts val="0"/>
                        </a:spcAft>
                      </a:pPr>
                      <a:r>
                        <a:rPr lang="vi-VN" sz="1100" dirty="0">
                          <a:solidFill>
                            <a:schemeClr val="bg1"/>
                          </a:solidFill>
                          <a:effectLst/>
                        </a:rPr>
                        <a:t>9</a:t>
                      </a:r>
                      <a:endParaRPr lang="en-US" sz="900" dirty="0">
                        <a:solidFill>
                          <a:schemeClr val="bg1"/>
                        </a:solidFill>
                        <a:effectLst/>
                        <a:latin typeface="Times New Roman"/>
                        <a:ea typeface="Times New Roman"/>
                        <a:cs typeface="Times New Roman"/>
                      </a:endParaRPr>
                    </a:p>
                  </a:txBody>
                  <a:tcPr marL="0" marR="0" marT="0" marB="0"/>
                </a:tc>
                <a:tc>
                  <a:txBody>
                    <a:bodyPr/>
                    <a:lstStyle/>
                    <a:p>
                      <a:pPr marL="93345" marR="93345" algn="ctr">
                        <a:lnSpc>
                          <a:spcPts val="1430"/>
                        </a:lnSpc>
                        <a:spcAft>
                          <a:spcPts val="0"/>
                        </a:spcAft>
                      </a:pPr>
                      <a:r>
                        <a:rPr lang="vi-VN" sz="1100">
                          <a:solidFill>
                            <a:schemeClr val="bg1"/>
                          </a:solidFill>
                          <a:effectLst/>
                        </a:rPr>
                        <a:t>65 (lớn nhất)</a:t>
                      </a:r>
                      <a:endParaRPr lang="en-US" sz="900">
                        <a:solidFill>
                          <a:schemeClr val="bg1"/>
                        </a:solidFill>
                        <a:effectLst/>
                        <a:latin typeface="Times New Roman"/>
                        <a:ea typeface="Times New Roman"/>
                        <a:cs typeface="Times New Roman"/>
                      </a:endParaRPr>
                    </a:p>
                  </a:txBody>
                  <a:tcPr marL="0" marR="0" marT="0" marB="0"/>
                </a:tc>
              </a:tr>
              <a:tr h="167962">
                <a:tc>
                  <a:txBody>
                    <a:bodyPr/>
                    <a:lstStyle/>
                    <a:p>
                      <a:pPr marL="93980" marR="85090" algn="ctr">
                        <a:lnSpc>
                          <a:spcPts val="1435"/>
                        </a:lnSpc>
                        <a:spcAft>
                          <a:spcPts val="0"/>
                        </a:spcAft>
                      </a:pPr>
                      <a:r>
                        <a:rPr lang="vi-VN" sz="1100">
                          <a:solidFill>
                            <a:schemeClr val="bg1"/>
                          </a:solidFill>
                          <a:effectLst/>
                        </a:rPr>
                        <a:t>{1, 2, 3}</a:t>
                      </a:r>
                      <a:endParaRPr lang="en-US" sz="900">
                        <a:solidFill>
                          <a:schemeClr val="bg1"/>
                        </a:solidFill>
                        <a:effectLst/>
                        <a:latin typeface="Times New Roman"/>
                        <a:ea typeface="Times New Roman"/>
                        <a:cs typeface="Times New Roman"/>
                      </a:endParaRPr>
                    </a:p>
                  </a:txBody>
                  <a:tcPr marL="0" marR="0" marT="0" marB="0"/>
                </a:tc>
                <a:tc>
                  <a:txBody>
                    <a:bodyPr/>
                    <a:lstStyle/>
                    <a:p>
                      <a:pPr marL="417195">
                        <a:lnSpc>
                          <a:spcPts val="1435"/>
                        </a:lnSpc>
                        <a:spcAft>
                          <a:spcPts val="0"/>
                        </a:spcAft>
                      </a:pPr>
                      <a:r>
                        <a:rPr lang="vi-VN" sz="1100" dirty="0">
                          <a:solidFill>
                            <a:schemeClr val="bg1"/>
                          </a:solidFill>
                          <a:effectLst/>
                        </a:rPr>
                        <a:t>14</a:t>
                      </a:r>
                      <a:endParaRPr lang="en-US" sz="900" dirty="0">
                        <a:solidFill>
                          <a:schemeClr val="bg1"/>
                        </a:solidFill>
                        <a:effectLst/>
                        <a:latin typeface="Times New Roman"/>
                        <a:ea typeface="Times New Roman"/>
                        <a:cs typeface="Times New Roman"/>
                      </a:endParaRPr>
                    </a:p>
                  </a:txBody>
                  <a:tcPr marL="0" marR="0" marT="0" marB="0"/>
                </a:tc>
                <a:tc>
                  <a:txBody>
                    <a:bodyPr/>
                    <a:lstStyle/>
                    <a:p>
                      <a:pPr marL="93345" marR="93345" algn="ctr">
                        <a:lnSpc>
                          <a:spcPts val="1435"/>
                        </a:lnSpc>
                        <a:spcAft>
                          <a:spcPts val="0"/>
                        </a:spcAft>
                      </a:pPr>
                      <a:r>
                        <a:rPr lang="vi-VN" sz="1100" dirty="0">
                          <a:solidFill>
                            <a:schemeClr val="bg1"/>
                          </a:solidFill>
                          <a:effectLst/>
                        </a:rPr>
                        <a:t>Không khả thi</a:t>
                      </a:r>
                      <a:endParaRPr lang="en-US" sz="900" dirty="0">
                        <a:solidFill>
                          <a:schemeClr val="bg1"/>
                        </a:solidFill>
                        <a:effectLst/>
                        <a:latin typeface="Times New Roman"/>
                        <a:ea typeface="Times New Roman"/>
                        <a:cs typeface="Times New Roman"/>
                      </a:endParaRPr>
                    </a:p>
                  </a:txBody>
                  <a:tcPr marL="0" marR="0" marT="0" marB="0"/>
                </a:tc>
              </a:tr>
              <a:tr h="169056">
                <a:tc>
                  <a:txBody>
                    <a:bodyPr/>
                    <a:lstStyle/>
                    <a:p>
                      <a:pPr marL="93980" marR="85090" algn="ctr">
                        <a:lnSpc>
                          <a:spcPts val="1445"/>
                        </a:lnSpc>
                        <a:spcAft>
                          <a:spcPts val="0"/>
                        </a:spcAft>
                      </a:pPr>
                      <a:r>
                        <a:rPr lang="vi-VN" sz="1100">
                          <a:solidFill>
                            <a:schemeClr val="bg1"/>
                          </a:solidFill>
                          <a:effectLst/>
                        </a:rPr>
                        <a:t>{1, 2, 4}</a:t>
                      </a:r>
                      <a:endParaRPr lang="en-US" sz="900">
                        <a:solidFill>
                          <a:schemeClr val="bg1"/>
                        </a:solidFill>
                        <a:effectLst/>
                        <a:latin typeface="Times New Roman"/>
                        <a:ea typeface="Times New Roman"/>
                        <a:cs typeface="Times New Roman"/>
                      </a:endParaRPr>
                    </a:p>
                  </a:txBody>
                  <a:tcPr marL="0" marR="0" marT="0" marB="0"/>
                </a:tc>
                <a:tc>
                  <a:txBody>
                    <a:bodyPr/>
                    <a:lstStyle/>
                    <a:p>
                      <a:pPr marL="417195">
                        <a:lnSpc>
                          <a:spcPts val="1445"/>
                        </a:lnSpc>
                        <a:spcAft>
                          <a:spcPts val="0"/>
                        </a:spcAft>
                      </a:pPr>
                      <a:r>
                        <a:rPr lang="vi-VN" sz="1100">
                          <a:solidFill>
                            <a:schemeClr val="bg1"/>
                          </a:solidFill>
                          <a:effectLst/>
                        </a:rPr>
                        <a:t>15</a:t>
                      </a:r>
                      <a:endParaRPr lang="en-US" sz="900">
                        <a:solidFill>
                          <a:schemeClr val="bg1"/>
                        </a:solidFill>
                        <a:effectLst/>
                        <a:latin typeface="Times New Roman"/>
                        <a:ea typeface="Times New Roman"/>
                        <a:cs typeface="Times New Roman"/>
                      </a:endParaRPr>
                    </a:p>
                  </a:txBody>
                  <a:tcPr marL="0" marR="0" marT="0" marB="0"/>
                </a:tc>
                <a:tc>
                  <a:txBody>
                    <a:bodyPr/>
                    <a:lstStyle/>
                    <a:p>
                      <a:pPr marL="93345" marR="93345" algn="ctr">
                        <a:lnSpc>
                          <a:spcPts val="1445"/>
                        </a:lnSpc>
                        <a:spcAft>
                          <a:spcPts val="0"/>
                        </a:spcAft>
                      </a:pPr>
                      <a:r>
                        <a:rPr lang="vi-VN" sz="1100" dirty="0">
                          <a:solidFill>
                            <a:schemeClr val="bg1"/>
                          </a:solidFill>
                          <a:effectLst/>
                        </a:rPr>
                        <a:t>Không khả thi</a:t>
                      </a:r>
                      <a:endParaRPr lang="en-US" sz="900" dirty="0">
                        <a:solidFill>
                          <a:schemeClr val="bg1"/>
                        </a:solidFill>
                        <a:effectLst/>
                        <a:latin typeface="Times New Roman"/>
                        <a:ea typeface="Times New Roman"/>
                        <a:cs typeface="Times New Roman"/>
                      </a:endParaRPr>
                    </a:p>
                  </a:txBody>
                  <a:tcPr marL="0" marR="0" marT="0" marB="0"/>
                </a:tc>
              </a:tr>
              <a:tr h="167962">
                <a:tc>
                  <a:txBody>
                    <a:bodyPr/>
                    <a:lstStyle/>
                    <a:p>
                      <a:pPr marL="93980" marR="85090" algn="ctr">
                        <a:lnSpc>
                          <a:spcPts val="1435"/>
                        </a:lnSpc>
                        <a:spcAft>
                          <a:spcPts val="0"/>
                        </a:spcAft>
                      </a:pPr>
                      <a:r>
                        <a:rPr lang="vi-VN" sz="1100">
                          <a:solidFill>
                            <a:schemeClr val="bg1"/>
                          </a:solidFill>
                          <a:effectLst/>
                        </a:rPr>
                        <a:t>{1, 3, 4}</a:t>
                      </a:r>
                      <a:endParaRPr lang="en-US" sz="900">
                        <a:solidFill>
                          <a:schemeClr val="bg1"/>
                        </a:solidFill>
                        <a:effectLst/>
                        <a:latin typeface="Times New Roman"/>
                        <a:ea typeface="Times New Roman"/>
                        <a:cs typeface="Times New Roman"/>
                      </a:endParaRPr>
                    </a:p>
                  </a:txBody>
                  <a:tcPr marL="0" marR="0" marT="0" marB="0"/>
                </a:tc>
                <a:tc>
                  <a:txBody>
                    <a:bodyPr/>
                    <a:lstStyle/>
                    <a:p>
                      <a:pPr marL="417195">
                        <a:lnSpc>
                          <a:spcPts val="1435"/>
                        </a:lnSpc>
                        <a:spcAft>
                          <a:spcPts val="0"/>
                        </a:spcAft>
                      </a:pPr>
                      <a:r>
                        <a:rPr lang="vi-VN" sz="1100">
                          <a:solidFill>
                            <a:schemeClr val="bg1"/>
                          </a:solidFill>
                          <a:effectLst/>
                        </a:rPr>
                        <a:t>16</a:t>
                      </a:r>
                      <a:endParaRPr lang="en-US" sz="900">
                        <a:solidFill>
                          <a:schemeClr val="bg1"/>
                        </a:solidFill>
                        <a:effectLst/>
                        <a:latin typeface="Times New Roman"/>
                        <a:ea typeface="Times New Roman"/>
                        <a:cs typeface="Times New Roman"/>
                      </a:endParaRPr>
                    </a:p>
                  </a:txBody>
                  <a:tcPr marL="0" marR="0" marT="0" marB="0"/>
                </a:tc>
                <a:tc>
                  <a:txBody>
                    <a:bodyPr/>
                    <a:lstStyle/>
                    <a:p>
                      <a:pPr marL="93345" marR="93345" algn="ctr">
                        <a:lnSpc>
                          <a:spcPts val="1435"/>
                        </a:lnSpc>
                        <a:spcAft>
                          <a:spcPts val="0"/>
                        </a:spcAft>
                      </a:pPr>
                      <a:r>
                        <a:rPr lang="vi-VN" sz="1100" dirty="0">
                          <a:solidFill>
                            <a:schemeClr val="bg1"/>
                          </a:solidFill>
                          <a:effectLst/>
                        </a:rPr>
                        <a:t>Không khả thi</a:t>
                      </a:r>
                      <a:endParaRPr lang="en-US" sz="900" dirty="0">
                        <a:solidFill>
                          <a:schemeClr val="bg1"/>
                        </a:solidFill>
                        <a:effectLst/>
                        <a:latin typeface="Times New Roman"/>
                        <a:ea typeface="Times New Roman"/>
                        <a:cs typeface="Times New Roman"/>
                      </a:endParaRPr>
                    </a:p>
                  </a:txBody>
                  <a:tcPr marL="0" marR="0" marT="0" marB="0"/>
                </a:tc>
              </a:tr>
              <a:tr h="169056">
                <a:tc>
                  <a:txBody>
                    <a:bodyPr/>
                    <a:lstStyle/>
                    <a:p>
                      <a:pPr marL="93980" marR="85090" algn="ctr">
                        <a:lnSpc>
                          <a:spcPts val="1450"/>
                        </a:lnSpc>
                        <a:spcAft>
                          <a:spcPts val="0"/>
                        </a:spcAft>
                      </a:pPr>
                      <a:r>
                        <a:rPr lang="vi-VN" sz="1100">
                          <a:solidFill>
                            <a:schemeClr val="bg1"/>
                          </a:solidFill>
                          <a:effectLst/>
                        </a:rPr>
                        <a:t>{2, 3, 4}</a:t>
                      </a:r>
                      <a:endParaRPr lang="en-US" sz="900">
                        <a:solidFill>
                          <a:schemeClr val="bg1"/>
                        </a:solidFill>
                        <a:effectLst/>
                        <a:latin typeface="Times New Roman"/>
                        <a:ea typeface="Times New Roman"/>
                        <a:cs typeface="Times New Roman"/>
                      </a:endParaRPr>
                    </a:p>
                  </a:txBody>
                  <a:tcPr marL="0" marR="0" marT="0" marB="0"/>
                </a:tc>
                <a:tc>
                  <a:txBody>
                    <a:bodyPr/>
                    <a:lstStyle/>
                    <a:p>
                      <a:pPr marL="417195">
                        <a:lnSpc>
                          <a:spcPts val="1450"/>
                        </a:lnSpc>
                        <a:spcAft>
                          <a:spcPts val="0"/>
                        </a:spcAft>
                      </a:pPr>
                      <a:r>
                        <a:rPr lang="vi-VN" sz="1100">
                          <a:solidFill>
                            <a:schemeClr val="bg1"/>
                          </a:solidFill>
                          <a:effectLst/>
                        </a:rPr>
                        <a:t>12</a:t>
                      </a:r>
                      <a:endParaRPr lang="en-US" sz="900">
                        <a:solidFill>
                          <a:schemeClr val="bg1"/>
                        </a:solidFill>
                        <a:effectLst/>
                        <a:latin typeface="Times New Roman"/>
                        <a:ea typeface="Times New Roman"/>
                        <a:cs typeface="Times New Roman"/>
                      </a:endParaRPr>
                    </a:p>
                  </a:txBody>
                  <a:tcPr marL="0" marR="0" marT="0" marB="0"/>
                </a:tc>
                <a:tc>
                  <a:txBody>
                    <a:bodyPr/>
                    <a:lstStyle/>
                    <a:p>
                      <a:pPr marL="93345" marR="93345" algn="ctr">
                        <a:lnSpc>
                          <a:spcPts val="1450"/>
                        </a:lnSpc>
                        <a:spcAft>
                          <a:spcPts val="0"/>
                        </a:spcAft>
                      </a:pPr>
                      <a:r>
                        <a:rPr lang="vi-VN" sz="1100" dirty="0">
                          <a:solidFill>
                            <a:schemeClr val="bg1"/>
                          </a:solidFill>
                          <a:effectLst/>
                        </a:rPr>
                        <a:t>Không khả thi</a:t>
                      </a:r>
                      <a:endParaRPr lang="en-US" sz="900" dirty="0">
                        <a:solidFill>
                          <a:schemeClr val="bg1"/>
                        </a:solidFill>
                        <a:effectLst/>
                        <a:latin typeface="Times New Roman"/>
                        <a:ea typeface="Times New Roman"/>
                        <a:cs typeface="Times New Roman"/>
                      </a:endParaRPr>
                    </a:p>
                  </a:txBody>
                  <a:tcPr marL="0" marR="0" marT="0" marB="0"/>
                </a:tc>
              </a:tr>
              <a:tr h="166868">
                <a:tc>
                  <a:txBody>
                    <a:bodyPr/>
                    <a:lstStyle/>
                    <a:p>
                      <a:pPr marL="93980" marR="91440" algn="ctr">
                        <a:lnSpc>
                          <a:spcPts val="1425"/>
                        </a:lnSpc>
                        <a:spcAft>
                          <a:spcPts val="0"/>
                        </a:spcAft>
                      </a:pPr>
                      <a:r>
                        <a:rPr lang="vi-VN" sz="1100">
                          <a:solidFill>
                            <a:schemeClr val="bg1"/>
                          </a:solidFill>
                          <a:effectLst/>
                        </a:rPr>
                        <a:t>{1, 2, 3, 4}</a:t>
                      </a:r>
                      <a:endParaRPr lang="en-US" sz="900">
                        <a:solidFill>
                          <a:schemeClr val="bg1"/>
                        </a:solidFill>
                        <a:effectLst/>
                        <a:latin typeface="Times New Roman"/>
                        <a:ea typeface="Times New Roman"/>
                        <a:cs typeface="Times New Roman"/>
                      </a:endParaRPr>
                    </a:p>
                  </a:txBody>
                  <a:tcPr marL="0" marR="0" marT="0" marB="0"/>
                </a:tc>
                <a:tc>
                  <a:txBody>
                    <a:bodyPr/>
                    <a:lstStyle/>
                    <a:p>
                      <a:pPr marL="417195">
                        <a:lnSpc>
                          <a:spcPts val="1425"/>
                        </a:lnSpc>
                        <a:spcAft>
                          <a:spcPts val="0"/>
                        </a:spcAft>
                      </a:pPr>
                      <a:r>
                        <a:rPr lang="vi-VN" sz="1100">
                          <a:solidFill>
                            <a:schemeClr val="bg1"/>
                          </a:solidFill>
                          <a:effectLst/>
                        </a:rPr>
                        <a:t>19</a:t>
                      </a:r>
                      <a:endParaRPr lang="en-US" sz="900">
                        <a:solidFill>
                          <a:schemeClr val="bg1"/>
                        </a:solidFill>
                        <a:effectLst/>
                        <a:latin typeface="Times New Roman"/>
                        <a:ea typeface="Times New Roman"/>
                        <a:cs typeface="Times New Roman"/>
                      </a:endParaRPr>
                    </a:p>
                  </a:txBody>
                  <a:tcPr marL="0" marR="0" marT="0" marB="0"/>
                </a:tc>
                <a:tc>
                  <a:txBody>
                    <a:bodyPr/>
                    <a:lstStyle/>
                    <a:p>
                      <a:pPr marL="93345" marR="93345" algn="ctr">
                        <a:lnSpc>
                          <a:spcPts val="1425"/>
                        </a:lnSpc>
                        <a:spcAft>
                          <a:spcPts val="0"/>
                        </a:spcAft>
                      </a:pPr>
                      <a:r>
                        <a:rPr lang="vi-VN" sz="1100" dirty="0">
                          <a:solidFill>
                            <a:schemeClr val="bg1"/>
                          </a:solidFill>
                          <a:effectLst/>
                        </a:rPr>
                        <a:t>Không khả thi</a:t>
                      </a:r>
                      <a:endParaRPr lang="en-US" sz="900" dirty="0">
                        <a:solidFill>
                          <a:schemeClr val="bg1"/>
                        </a:solidFill>
                        <a:effectLst/>
                        <a:latin typeface="Times New Roman"/>
                        <a:ea typeface="Times New Roman"/>
                        <a:cs typeface="Times New Roman"/>
                      </a:endParaRPr>
                    </a:p>
                  </a:txBody>
                  <a:tcPr marL="0" marR="0" marT="0" marB="0"/>
                </a:tc>
              </a:tr>
            </a:tbl>
          </a:graphicData>
        </a:graphic>
      </p:graphicFrame>
      <p:sp>
        <p:nvSpPr>
          <p:cNvPr id="5" name="Title 1"/>
          <p:cNvSpPr txBox="1">
            <a:spLocks/>
          </p:cNvSpPr>
          <p:nvPr/>
        </p:nvSpPr>
        <p:spPr>
          <a:xfrm>
            <a:off x="768398" y="285750"/>
            <a:ext cx="4538414" cy="351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2000" dirty="0" smtClean="0">
                <a:solidFill>
                  <a:schemeClr val="tx1"/>
                </a:solidFill>
              </a:rPr>
              <a:t>Các </a:t>
            </a:r>
            <a:r>
              <a:rPr lang="vi-VN" sz="2000" dirty="0">
                <a:solidFill>
                  <a:schemeClr val="tx1"/>
                </a:solidFill>
              </a:rPr>
              <a:t>tập con, tổng trọng lượng và tổng giá trị như </a:t>
            </a:r>
            <a:r>
              <a:rPr lang="en-US" sz="2000" dirty="0" err="1" smtClean="0">
                <a:solidFill>
                  <a:schemeClr val="tx1"/>
                </a:solidFill>
              </a:rPr>
              <a:t>bảng</a:t>
            </a:r>
            <a:r>
              <a:rPr lang="en-US" sz="2000" dirty="0" smtClean="0">
                <a:solidFill>
                  <a:schemeClr val="tx1"/>
                </a:solidFill>
              </a:rPr>
              <a:t> </a:t>
            </a:r>
            <a:r>
              <a:rPr lang="en-US" sz="2000" dirty="0" err="1" smtClean="0">
                <a:solidFill>
                  <a:schemeClr val="tx1"/>
                </a:solidFill>
              </a:rPr>
              <a:t>bên</a:t>
            </a:r>
            <a:r>
              <a:rPr lang="en-US" sz="2000" dirty="0" smtClean="0">
                <a:solidFill>
                  <a:schemeClr val="tx1"/>
                </a:solidFill>
              </a:rPr>
              <a:t> </a:t>
            </a:r>
            <a:r>
              <a:rPr lang="vi-VN" sz="2000" dirty="0" smtClean="0">
                <a:solidFill>
                  <a:schemeClr val="tx1"/>
                </a:solidFill>
              </a:rPr>
              <a:t>:</a:t>
            </a:r>
            <a:endParaRPr lang="en-US" sz="2000" dirty="0" smtClean="0">
              <a:solidFill>
                <a:schemeClr val="tx1"/>
              </a:solidFill>
            </a:endParaRPr>
          </a:p>
          <a:p>
            <a:endParaRPr lang="en-US" sz="2000" dirty="0">
              <a:solidFill>
                <a:schemeClr val="tx1"/>
              </a:solidFill>
            </a:endParaRPr>
          </a:p>
          <a:p>
            <a:endParaRPr lang="en-US" sz="2000" dirty="0" smtClean="0">
              <a:solidFill>
                <a:schemeClr val="tx1"/>
              </a:solidFill>
            </a:endParaRPr>
          </a:p>
          <a:p>
            <a:pPr marL="457200" indent="-457200">
              <a:buClr>
                <a:schemeClr val="accent4"/>
              </a:buClr>
              <a:buFont typeface="Arial" panose="020B0604020202020204" pitchFamily="34" charset="0"/>
              <a:buChar char="•"/>
            </a:pPr>
            <a:r>
              <a:rPr lang="vi-VN" sz="2000" dirty="0">
                <a:solidFill>
                  <a:schemeClr val="tx1"/>
                </a:solidFill>
              </a:rPr>
              <a:t>Dựa vào bảng </a:t>
            </a:r>
            <a:r>
              <a:rPr lang="en-US" sz="2000" dirty="0">
                <a:solidFill>
                  <a:schemeClr val="tx1"/>
                </a:solidFill>
              </a:rPr>
              <a:t>b</a:t>
            </a:r>
            <a:r>
              <a:rPr lang="vi-VN" sz="2000" dirty="0" smtClean="0">
                <a:solidFill>
                  <a:schemeClr val="tx1"/>
                </a:solidFill>
              </a:rPr>
              <a:t>ên</a:t>
            </a:r>
            <a:r>
              <a:rPr lang="vi-VN" sz="2000" dirty="0">
                <a:solidFill>
                  <a:schemeClr val="tx1"/>
                </a:solidFill>
              </a:rPr>
              <a:t>, ta thấy tập </a:t>
            </a:r>
            <a:r>
              <a:rPr lang="vi-VN" sz="2000" dirty="0" smtClean="0">
                <a:solidFill>
                  <a:schemeClr val="tx1"/>
                </a:solidFill>
              </a:rPr>
              <a:t>con</a:t>
            </a:r>
            <a:r>
              <a:rPr lang="en-US" sz="2000" dirty="0" smtClean="0">
                <a:solidFill>
                  <a:schemeClr val="tx1"/>
                </a:solidFill>
              </a:rPr>
              <a:t>   </a:t>
            </a:r>
            <a:r>
              <a:rPr lang="vi-VN" sz="2000" dirty="0" smtClean="0">
                <a:solidFill>
                  <a:schemeClr val="tx1"/>
                </a:solidFill>
              </a:rPr>
              <a:t>{3</a:t>
            </a:r>
            <a:r>
              <a:rPr lang="vi-VN" sz="2000" dirty="0">
                <a:solidFill>
                  <a:schemeClr val="tx1"/>
                </a:solidFill>
              </a:rPr>
              <a:t>, 4} cho tổng giá trị 65 là lớn nhất, và đó chính là phương án tối ưu. </a:t>
            </a:r>
            <a:endParaRPr lang="en-US" sz="2000" dirty="0" smtClean="0">
              <a:solidFill>
                <a:schemeClr val="tx1"/>
              </a:solidFill>
            </a:endParaRPr>
          </a:p>
          <a:p>
            <a:pPr marL="457200" indent="-457200">
              <a:buClr>
                <a:schemeClr val="accent4"/>
              </a:buClr>
              <a:buFont typeface="Arial" panose="020B0604020202020204" pitchFamily="34" charset="0"/>
              <a:buChar char="•"/>
            </a:pPr>
            <a:r>
              <a:rPr lang="vi-VN" sz="2000" dirty="0" smtClean="0">
                <a:solidFill>
                  <a:schemeClr val="tx1"/>
                </a:solidFill>
              </a:rPr>
              <a:t>Do </a:t>
            </a:r>
            <a:r>
              <a:rPr lang="vi-VN" sz="2000" dirty="0">
                <a:solidFill>
                  <a:schemeClr val="tx1"/>
                </a:solidFill>
              </a:rPr>
              <a:t>phải sinh ra tất cả các tập con nên bài toán Xếp ba lô giải theo kĩ thuật duyệt toàn bộ có độ phức tạp là </a:t>
            </a:r>
            <a:r>
              <a:rPr lang="en-US" sz="2000" dirty="0" smtClean="0">
                <a:solidFill>
                  <a:schemeClr val="tx1"/>
                </a:solidFill>
              </a:rPr>
              <a:t>: </a:t>
            </a:r>
          </a:p>
          <a:p>
            <a:pPr>
              <a:buClr>
                <a:schemeClr val="accent4"/>
              </a:buClr>
            </a:pPr>
            <a:r>
              <a:rPr lang="en-US" sz="2000" dirty="0" smtClean="0">
                <a:solidFill>
                  <a:schemeClr val="tx1"/>
                </a:solidFill>
              </a:rPr>
              <a:t>                           </a:t>
            </a:r>
            <a:r>
              <a:rPr lang="vi-VN" sz="2000" b="1" dirty="0" smtClean="0">
                <a:solidFill>
                  <a:schemeClr val="tx1"/>
                </a:solidFill>
              </a:rPr>
              <a:t>O(2</a:t>
            </a:r>
            <a:r>
              <a:rPr lang="vi-VN" sz="2000" b="1" i="1" baseline="30000" dirty="0" smtClean="0">
                <a:solidFill>
                  <a:schemeClr val="tx1"/>
                </a:solidFill>
              </a:rPr>
              <a:t>n</a:t>
            </a:r>
            <a:r>
              <a:rPr lang="vi-VN" sz="2000" b="1" dirty="0">
                <a:solidFill>
                  <a:schemeClr val="tx1"/>
                </a:solidFill>
              </a:rPr>
              <a:t>)</a:t>
            </a:r>
            <a:endParaRPr lang="en-US" sz="2000" b="1" dirty="0">
              <a:solidFill>
                <a:schemeClr val="tx1"/>
              </a:solidFill>
            </a:endParaRPr>
          </a:p>
          <a:p>
            <a:endParaRPr lang="en-US" dirty="0"/>
          </a:p>
        </p:txBody>
      </p:sp>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3780" b="96463" l="10000" r="93049"/>
                    </a14:imgEffect>
                  </a14:imgLayer>
                </a14:imgProps>
              </a:ext>
              <a:ext uri="{28A0092B-C50C-407E-A947-70E740481C1C}">
                <a14:useLocalDpi xmlns:a14="http://schemas.microsoft.com/office/drawing/2010/main" val="0"/>
              </a:ext>
            </a:extLst>
          </a:blip>
          <a:stretch>
            <a:fillRect/>
          </a:stretch>
        </p:blipFill>
        <p:spPr>
          <a:xfrm>
            <a:off x="6398" y="-23703"/>
            <a:ext cx="762000" cy="762000"/>
          </a:xfrm>
          <a:prstGeom prst="rect">
            <a:avLst/>
          </a:prstGeom>
        </p:spPr>
      </p:pic>
      <p:sp>
        <p:nvSpPr>
          <p:cNvPr id="13" name="Rectangle 12"/>
          <p:cNvSpPr/>
          <p:nvPr/>
        </p:nvSpPr>
        <p:spPr>
          <a:xfrm>
            <a:off x="2542305" y="3867150"/>
            <a:ext cx="9906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918753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4"/>
          <p:cNvSpPr txBox="1">
            <a:spLocks noGrp="1"/>
          </p:cNvSpPr>
          <p:nvPr>
            <p:ph type="ctrTitle" idx="4294967295"/>
          </p:nvPr>
        </p:nvSpPr>
        <p:spPr>
          <a:xfrm>
            <a:off x="381000" y="1428750"/>
            <a:ext cx="4419600" cy="1713782"/>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000" b="1" dirty="0" err="1" smtClean="0"/>
              <a:t>Cảm</a:t>
            </a:r>
            <a:r>
              <a:rPr lang="en-US" sz="4000" b="1" dirty="0" smtClean="0"/>
              <a:t> </a:t>
            </a:r>
            <a:r>
              <a:rPr lang="en-US" sz="4000" b="1" dirty="0" err="1" smtClean="0"/>
              <a:t>ơn</a:t>
            </a:r>
            <a:r>
              <a:rPr lang="en-US" sz="4000" b="1" dirty="0" smtClean="0"/>
              <a:t> </a:t>
            </a:r>
            <a:r>
              <a:rPr lang="en-US" sz="4000" b="1" dirty="0" err="1" smtClean="0"/>
              <a:t>các</a:t>
            </a:r>
            <a:r>
              <a:rPr lang="en-US" sz="4000" b="1" dirty="0" smtClean="0"/>
              <a:t> </a:t>
            </a:r>
            <a:r>
              <a:rPr lang="en-US" sz="4000" b="1" dirty="0" err="1" smtClean="0"/>
              <a:t>bạn</a:t>
            </a:r>
            <a:r>
              <a:rPr lang="en-US" sz="4000" b="1" dirty="0" smtClean="0"/>
              <a:t>   </a:t>
            </a:r>
            <a:r>
              <a:rPr lang="en-US" sz="4000" b="1" dirty="0" err="1" smtClean="0"/>
              <a:t>đã</a:t>
            </a:r>
            <a:r>
              <a:rPr lang="en-US" sz="4000" b="1" dirty="0" smtClean="0"/>
              <a:t> </a:t>
            </a:r>
            <a:r>
              <a:rPr lang="en-US" sz="4000" b="1" dirty="0" err="1" smtClean="0"/>
              <a:t>lắng</a:t>
            </a:r>
            <a:r>
              <a:rPr lang="en-US" sz="4000" b="1" dirty="0" smtClean="0"/>
              <a:t> </a:t>
            </a:r>
            <a:r>
              <a:rPr lang="en-US" sz="4000" b="1" dirty="0" err="1" smtClean="0"/>
              <a:t>nghe</a:t>
            </a:r>
            <a:r>
              <a:rPr lang="en-US" sz="4000" b="1" dirty="0" smtClean="0"/>
              <a:t>!</a:t>
            </a:r>
            <a:endParaRPr sz="4000" b="1" dirty="0"/>
          </a:p>
        </p:txBody>
      </p:sp>
      <p:sp>
        <p:nvSpPr>
          <p:cNvPr id="464" name="Google Shape;464;p3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43</a:t>
            </a:fld>
            <a:endParaRPr/>
          </a:p>
        </p:txBody>
      </p:sp>
      <p:grpSp>
        <p:nvGrpSpPr>
          <p:cNvPr id="465" name="Google Shape;465;p34"/>
          <p:cNvGrpSpPr/>
          <p:nvPr/>
        </p:nvGrpSpPr>
        <p:grpSpPr>
          <a:xfrm rot="10800000">
            <a:off x="5014102" y="1109741"/>
            <a:ext cx="4122748" cy="2955434"/>
            <a:chOff x="291713" y="847485"/>
            <a:chExt cx="489987" cy="351315"/>
          </a:xfrm>
        </p:grpSpPr>
        <p:sp>
          <p:nvSpPr>
            <p:cNvPr id="466" name="Google Shape;466;p34"/>
            <p:cNvSpPr/>
            <p:nvPr/>
          </p:nvSpPr>
          <p:spPr>
            <a:xfrm>
              <a:off x="291713" y="847485"/>
              <a:ext cx="3384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 name="Google Shape;468;p34"/>
          <p:cNvGrpSpPr/>
          <p:nvPr/>
        </p:nvGrpSpPr>
        <p:grpSpPr>
          <a:xfrm>
            <a:off x="5781655" y="2060399"/>
            <a:ext cx="958428" cy="901731"/>
            <a:chOff x="5972700" y="2330200"/>
            <a:chExt cx="411625" cy="387275"/>
          </a:xfrm>
        </p:grpSpPr>
        <p:sp>
          <p:nvSpPr>
            <p:cNvPr id="469" name="Google Shape;469;p3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16735812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err="1" smtClean="0"/>
              <a:t>Ví</a:t>
            </a:r>
            <a:r>
              <a:rPr lang="en-US" dirty="0" smtClean="0"/>
              <a:t> </a:t>
            </a:r>
            <a:r>
              <a:rPr lang="en-US" dirty="0" err="1" smtClean="0"/>
              <a:t>dụ</a:t>
            </a:r>
            <a:endParaRPr dirty="0"/>
          </a:p>
        </p:txBody>
      </p:sp>
      <p:sp>
        <p:nvSpPr>
          <p:cNvPr id="242" name="Google Shape;242;p17"/>
          <p:cNvSpPr txBox="1">
            <a:spLocks noGrp="1"/>
          </p:cNvSpPr>
          <p:nvPr>
            <p:ph type="body" idx="1"/>
          </p:nvPr>
        </p:nvSpPr>
        <p:spPr>
          <a:xfrm>
            <a:off x="1047307" y="1417698"/>
            <a:ext cx="6728400" cy="1600200"/>
          </a:xfrm>
          <a:prstGeom prst="rect">
            <a:avLst/>
          </a:prstGeom>
        </p:spPr>
        <p:txBody>
          <a:bodyPr spcFirstLastPara="1" wrap="square" lIns="0" tIns="0" rIns="0" bIns="0" anchor="t" anchorCtr="0">
            <a:noAutofit/>
          </a:bodyPr>
          <a:lstStyle/>
          <a:p>
            <a:r>
              <a:rPr lang="en-US" dirty="0">
                <a:latin typeface="Times New Roman" panose="02020603050405020304" pitchFamily="18" charset="0"/>
                <a:cs typeface="Times New Roman" panose="02020603050405020304" pitchFamily="18" charset="0"/>
              </a:rPr>
              <a:t>B</a:t>
            </a:r>
            <a:r>
              <a:rPr lang="vi-VN" dirty="0" smtClean="0">
                <a:latin typeface="Times New Roman" panose="02020603050405020304" pitchFamily="18" charset="0"/>
                <a:cs typeface="Times New Roman" panose="02020603050405020304" pitchFamily="18" charset="0"/>
              </a:rPr>
              <a:t>ài </a:t>
            </a:r>
            <a:r>
              <a:rPr lang="vi-VN" dirty="0">
                <a:latin typeface="Times New Roman" panose="02020603050405020304" pitchFamily="18" charset="0"/>
                <a:cs typeface="Times New Roman" panose="02020603050405020304" pitchFamily="18" charset="0"/>
              </a:rPr>
              <a:t>toán tính </a:t>
            </a:r>
            <a:r>
              <a:rPr lang="vi-VN" i="1" dirty="0">
                <a:latin typeface="Times New Roman" panose="02020603050405020304" pitchFamily="18" charset="0"/>
                <a:cs typeface="Times New Roman" panose="02020603050405020304" pitchFamily="18" charset="0"/>
              </a:rPr>
              <a:t>a</a:t>
            </a:r>
            <a:r>
              <a:rPr lang="vi-VN" i="1" baseline="30000" dirty="0">
                <a:latin typeface="Times New Roman" panose="02020603050405020304" pitchFamily="18" charset="0"/>
                <a:cs typeface="Times New Roman" panose="02020603050405020304" pitchFamily="18" charset="0"/>
              </a:rPr>
              <a:t>n</a:t>
            </a:r>
            <a:r>
              <a:rPr lang="vi-VN" dirty="0">
                <a:latin typeface="Times New Roman" panose="02020603050405020304" pitchFamily="18" charset="0"/>
                <a:cs typeface="Times New Roman" panose="02020603050405020304" pitchFamily="18" charset="0"/>
              </a:rPr>
              <a:t>, theo định nghĩa </a:t>
            </a:r>
            <a:r>
              <a:rPr lang="vi-VN" i="1" dirty="0">
                <a:latin typeface="Times New Roman" panose="02020603050405020304" pitchFamily="18" charset="0"/>
                <a:cs typeface="Times New Roman" panose="02020603050405020304" pitchFamily="18" charset="0"/>
              </a:rPr>
              <a:t>a</a:t>
            </a:r>
            <a:r>
              <a:rPr lang="vi-VN" i="1" baseline="30000" dirty="0">
                <a:latin typeface="Times New Roman" panose="02020603050405020304" pitchFamily="18" charset="0"/>
                <a:cs typeface="Times New Roman" panose="02020603050405020304" pitchFamily="18" charset="0"/>
              </a:rPr>
              <a:t>n</a:t>
            </a:r>
            <a:r>
              <a:rPr lang="vi-VN" i="1" dirty="0">
                <a:latin typeface="Times New Roman" panose="02020603050405020304" pitchFamily="18" charset="0"/>
                <a:cs typeface="Times New Roman" panose="02020603050405020304" pitchFamily="18" charset="0"/>
              </a:rPr>
              <a:t> </a:t>
            </a:r>
            <a:r>
              <a:rPr lang="vi-VN" dirty="0">
                <a:latin typeface="Times New Roman" panose="02020603050405020304" pitchFamily="18" charset="0"/>
                <a:cs typeface="Times New Roman" panose="02020603050405020304" pitchFamily="18" charset="0"/>
              </a:rPr>
              <a:t>= </a:t>
            </a:r>
            <a:r>
              <a:rPr lang="vi-VN" i="1" dirty="0">
                <a:latin typeface="Times New Roman" panose="02020603050405020304" pitchFamily="18" charset="0"/>
                <a:cs typeface="Times New Roman" panose="02020603050405020304" pitchFamily="18" charset="0"/>
              </a:rPr>
              <a:t>a </a:t>
            </a:r>
            <a:r>
              <a:rPr lang="vi-VN" dirty="0">
                <a:latin typeface="Times New Roman" panose="02020603050405020304" pitchFamily="18" charset="0"/>
                <a:cs typeface="Times New Roman" panose="02020603050405020304" pitchFamily="18" charset="0"/>
              </a:rPr>
              <a:t>× </a:t>
            </a:r>
            <a:r>
              <a:rPr lang="vi-VN" i="1" dirty="0">
                <a:latin typeface="Times New Roman" panose="02020603050405020304" pitchFamily="18" charset="0"/>
                <a:cs typeface="Times New Roman" panose="02020603050405020304" pitchFamily="18" charset="0"/>
              </a:rPr>
              <a:t>a </a:t>
            </a:r>
            <a:r>
              <a:rPr lang="vi-VN" dirty="0">
                <a:latin typeface="Times New Roman" panose="02020603050405020304" pitchFamily="18" charset="0"/>
                <a:cs typeface="Times New Roman" panose="02020603050405020304" pitchFamily="18" charset="0"/>
              </a:rPr>
              <a:t>× … × </a:t>
            </a:r>
            <a:r>
              <a:rPr lang="vi-VN" i="1" dirty="0">
                <a:latin typeface="Times New Roman" panose="02020603050405020304" pitchFamily="18" charset="0"/>
                <a:cs typeface="Times New Roman" panose="02020603050405020304" pitchFamily="18" charset="0"/>
              </a:rPr>
              <a:t>a </a:t>
            </a:r>
            <a:r>
              <a:rPr lang="vi-VN" dirty="0">
                <a:latin typeface="Times New Roman" panose="02020603050405020304" pitchFamily="18" charset="0"/>
                <a:cs typeface="Times New Roman" panose="02020603050405020304" pitchFamily="18" charset="0"/>
              </a:rPr>
              <a:t>(</a:t>
            </a:r>
            <a:r>
              <a:rPr lang="vi-VN" i="1" dirty="0">
                <a:latin typeface="Times New Roman" panose="02020603050405020304" pitchFamily="18" charset="0"/>
                <a:cs typeface="Times New Roman" panose="02020603050405020304" pitchFamily="18" charset="0"/>
              </a:rPr>
              <a:t>n </a:t>
            </a:r>
            <a:r>
              <a:rPr lang="vi-VN" dirty="0">
                <a:latin typeface="Times New Roman" panose="02020603050405020304" pitchFamily="18" charset="0"/>
                <a:cs typeface="Times New Roman" panose="02020603050405020304" pitchFamily="18" charset="0"/>
              </a:rPr>
              <a:t>lần). Rõ ràng dựa vào định nghĩa </a:t>
            </a:r>
            <a:r>
              <a:rPr lang="vi-VN" i="1" dirty="0">
                <a:latin typeface="Times New Roman" panose="02020603050405020304" pitchFamily="18" charset="0"/>
                <a:cs typeface="Times New Roman" panose="02020603050405020304" pitchFamily="18" charset="0"/>
              </a:rPr>
              <a:t>a</a:t>
            </a:r>
            <a:r>
              <a:rPr lang="vi-VN" i="1" baseline="30000" dirty="0">
                <a:latin typeface="Times New Roman" panose="02020603050405020304" pitchFamily="18" charset="0"/>
                <a:cs typeface="Times New Roman" panose="02020603050405020304" pitchFamily="18" charset="0"/>
              </a:rPr>
              <a:t>n</a:t>
            </a:r>
            <a:r>
              <a:rPr lang="vi-VN" dirty="0">
                <a:latin typeface="Times New Roman" panose="02020603050405020304" pitchFamily="18" charset="0"/>
                <a:cs typeface="Times New Roman" panose="02020603050405020304" pitchFamily="18" charset="0"/>
              </a:rPr>
              <a:t>, ta có thể thiết kế được một thuật toán để tính giá trị của </a:t>
            </a:r>
            <a:r>
              <a:rPr lang="vi-VN" i="1" dirty="0">
                <a:latin typeface="Times New Roman" panose="02020603050405020304" pitchFamily="18" charset="0"/>
                <a:cs typeface="Times New Roman" panose="02020603050405020304" pitchFamily="18" charset="0"/>
              </a:rPr>
              <a:t>a</a:t>
            </a:r>
            <a:r>
              <a:rPr lang="vi-VN" i="1" baseline="30000" dirty="0">
                <a:latin typeface="Times New Roman" panose="02020603050405020304" pitchFamily="18" charset="0"/>
                <a:cs typeface="Times New Roman" panose="02020603050405020304" pitchFamily="18" charset="0"/>
              </a:rPr>
              <a:t>n</a:t>
            </a:r>
            <a:r>
              <a:rPr lang="vi-VN"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r>
              <a:rPr lang="vi-VN" dirty="0" smtClean="0">
                <a:latin typeface="Times New Roman" panose="02020603050405020304" pitchFamily="18" charset="0"/>
                <a:cs typeface="Times New Roman" panose="02020603050405020304" pitchFamily="18" charset="0"/>
              </a:rPr>
              <a:t>Những  </a:t>
            </a:r>
            <a:r>
              <a:rPr lang="vi-VN" dirty="0">
                <a:latin typeface="Times New Roman" panose="02020603050405020304" pitchFamily="18" charset="0"/>
                <a:cs typeface="Times New Roman" panose="02020603050405020304" pitchFamily="18" charset="0"/>
              </a:rPr>
              <a:t>kĩ thuật thiết kế thuật toán dựa trên định nghĩa của bài toán đó được gọi là kĩ thuật </a:t>
            </a:r>
            <a:r>
              <a:rPr lang="vi-VN" i="1" dirty="0">
                <a:latin typeface="Times New Roman" panose="02020603050405020304" pitchFamily="18" charset="0"/>
                <a:cs typeface="Times New Roman" panose="02020603050405020304" pitchFamily="18" charset="0"/>
              </a:rPr>
              <a:t>Brute-Force</a:t>
            </a:r>
            <a:r>
              <a:rPr lang="vi-VN"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Hay </a:t>
            </a:r>
            <a:r>
              <a:rPr lang="en-US" dirty="0" err="1" smtClean="0">
                <a:latin typeface="Times New Roman" panose="02020603050405020304" pitchFamily="18" charset="0"/>
                <a:cs typeface="Times New Roman" panose="02020603050405020304" pitchFamily="18" charset="0"/>
              </a:rPr>
              <a:t>còn</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gọi </a:t>
            </a:r>
            <a:r>
              <a:rPr lang="en-US" dirty="0" err="1" smtClean="0">
                <a:latin typeface="Times New Roman" panose="02020603050405020304" pitchFamily="18" charset="0"/>
                <a:cs typeface="Times New Roman" panose="02020603050405020304" pitchFamily="18" charset="0"/>
              </a:rPr>
              <a:t>là</a:t>
            </a:r>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phương pháp vét </a:t>
            </a:r>
            <a:r>
              <a:rPr lang="vi-VN" dirty="0">
                <a:latin typeface="Times New Roman" panose="02020603050405020304" pitchFamily="18" charset="0"/>
                <a:cs typeface="Times New Roman" panose="02020603050405020304" pitchFamily="18" charset="0"/>
              </a:rPr>
              <a:t>cạn</a:t>
            </a:r>
            <a:r>
              <a:rPr lang="vi-VN" dirty="0" smtClean="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a:t>
            </a:r>
            <a:r>
              <a:rPr lang="en-US" dirty="0" err="1" smtClean="0">
                <a:latin typeface="Times New Roman" panose="02020603050405020304" pitchFamily="18" charset="0"/>
                <a:cs typeface="Times New Roman" panose="02020603050405020304" pitchFamily="18" charset="0"/>
              </a:rPr>
              <a:t>chiến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lược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vét</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cạn</a:t>
            </a:r>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34488702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C</a:t>
            </a:r>
            <a:r>
              <a:rPr lang="en-US" dirty="0" err="1" smtClean="0"/>
              <a:t>hiến</a:t>
            </a:r>
            <a:r>
              <a:rPr lang="en-US" dirty="0" smtClean="0"/>
              <a:t> </a:t>
            </a:r>
            <a:r>
              <a:rPr lang="en-US" dirty="0" err="1" smtClean="0"/>
              <a:t>lược</a:t>
            </a:r>
            <a:r>
              <a:rPr lang="en-US" dirty="0" smtClean="0"/>
              <a:t> </a:t>
            </a:r>
            <a:r>
              <a:rPr lang="en-US" dirty="0" err="1" smtClean="0"/>
              <a:t>vét</a:t>
            </a:r>
            <a:r>
              <a:rPr lang="en-US" dirty="0" smtClean="0"/>
              <a:t> </a:t>
            </a:r>
            <a:r>
              <a:rPr lang="en-US" dirty="0" err="1" smtClean="0"/>
              <a:t>cạn</a:t>
            </a:r>
            <a:r>
              <a:rPr lang="en-US" dirty="0" smtClean="0"/>
              <a:t> </a:t>
            </a:r>
            <a:endParaRPr dirty="0"/>
          </a:p>
        </p:txBody>
      </p:sp>
      <p:sp>
        <p:nvSpPr>
          <p:cNvPr id="242" name="Google Shape;242;p17"/>
          <p:cNvSpPr txBox="1">
            <a:spLocks noGrp="1"/>
          </p:cNvSpPr>
          <p:nvPr>
            <p:ph type="body" idx="1"/>
          </p:nvPr>
        </p:nvSpPr>
        <p:spPr>
          <a:xfrm>
            <a:off x="1207850" y="1962150"/>
            <a:ext cx="6793150" cy="1447800"/>
          </a:xfrm>
          <a:prstGeom prst="rect">
            <a:avLst/>
          </a:prstGeom>
        </p:spPr>
        <p:txBody>
          <a:bodyPr spcFirstLastPara="1" wrap="square" lIns="0" tIns="0" rIns="0" bIns="0" anchor="t" anchorCtr="0">
            <a:noAutofit/>
          </a:bodyPr>
          <a:lstStyle/>
          <a:p>
            <a:r>
              <a:rPr lang="en-US" dirty="0" err="1">
                <a:latin typeface="Times New Roman" panose="02020603050405020304" pitchFamily="18" charset="0"/>
                <a:cs typeface="Times New Roman" panose="02020603050405020304" pitchFamily="18" charset="0"/>
              </a:rPr>
              <a:t>C</a:t>
            </a:r>
            <a:r>
              <a:rPr lang="en-US" dirty="0" err="1" smtClean="0">
                <a:latin typeface="Times New Roman" panose="02020603050405020304" pitchFamily="18" charset="0"/>
                <a:cs typeface="Times New Roman" panose="02020603050405020304" pitchFamily="18" charset="0"/>
              </a:rPr>
              <a:t>hiến</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lược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vét</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cạn</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năng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nào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nghiệm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đúng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của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bài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giải</a:t>
            </a:r>
            <a:r>
              <a:rPr lang="en-US" dirty="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quyết</a:t>
            </a:r>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Tree>
    <p:extLst>
      <p:ext uri="{BB962C8B-B14F-4D97-AF65-F5344CB8AC3E}">
        <p14:creationId xmlns:p14="http://schemas.microsoft.com/office/powerpoint/2010/main" val="195853231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err="1" smtClean="0"/>
              <a:t>Ưu</a:t>
            </a:r>
            <a:r>
              <a:rPr lang="en-US" sz="3000" dirty="0" smtClean="0"/>
              <a:t> </a:t>
            </a:r>
            <a:r>
              <a:rPr lang="en-US" sz="3000" dirty="0" err="1" smtClean="0"/>
              <a:t>điểm</a:t>
            </a:r>
            <a:endParaRPr sz="3000" dirty="0"/>
          </a:p>
        </p:txBody>
      </p:sp>
      <p:sp>
        <p:nvSpPr>
          <p:cNvPr id="242" name="Google Shape;242;p17"/>
          <p:cNvSpPr txBox="1">
            <a:spLocks noGrp="1"/>
          </p:cNvSpPr>
          <p:nvPr>
            <p:ph type="body" idx="1"/>
          </p:nvPr>
        </p:nvSpPr>
        <p:spPr>
          <a:xfrm>
            <a:off x="1207850" y="1962150"/>
            <a:ext cx="6728400" cy="1600200"/>
          </a:xfrm>
          <a:prstGeom prst="rect">
            <a:avLst/>
          </a:prstGeom>
        </p:spPr>
        <p:txBody>
          <a:bodyPr spcFirstLastPara="1" wrap="square" lIns="0" tIns="0" rIns="0" bIns="0" anchor="t" anchorCtr="0">
            <a:noAutofit/>
          </a:bodyPr>
          <a:lstStyle/>
          <a:p>
            <a:pPr>
              <a:buFont typeface="Wingdings" panose="05000000000000000000" pitchFamily="2" charset="2"/>
              <a:buChar char="Ø"/>
            </a:pPr>
            <a:r>
              <a:rPr lang="en-US" dirty="0" err="1"/>
              <a:t>Ưu</a:t>
            </a:r>
            <a:r>
              <a:rPr lang="en-US" dirty="0"/>
              <a:t> </a:t>
            </a:r>
            <a:r>
              <a:rPr lang="en-US" dirty="0" err="1"/>
              <a:t>điểm</a:t>
            </a:r>
            <a:r>
              <a:rPr lang="en-US" dirty="0"/>
              <a:t> </a:t>
            </a:r>
            <a:r>
              <a:rPr lang="en-US" dirty="0" err="1"/>
              <a:t>lớn</a:t>
            </a:r>
            <a:r>
              <a:rPr lang="en-US" dirty="0"/>
              <a:t> </a:t>
            </a:r>
            <a:r>
              <a:rPr lang="en-US" dirty="0" err="1"/>
              <a:t>nhất</a:t>
            </a:r>
            <a:r>
              <a:rPr lang="en-US" dirty="0"/>
              <a:t> </a:t>
            </a:r>
            <a:r>
              <a:rPr lang="en-US" dirty="0" err="1"/>
              <a:t>của</a:t>
            </a:r>
            <a:r>
              <a:rPr lang="en-US" dirty="0"/>
              <a:t> </a:t>
            </a:r>
            <a:r>
              <a:rPr lang="en-US" dirty="0" err="1" smtClean="0"/>
              <a:t>chiến</a:t>
            </a:r>
            <a:r>
              <a:rPr lang="en-US" dirty="0" smtClean="0"/>
              <a:t> </a:t>
            </a:r>
            <a:r>
              <a:rPr lang="en-US" dirty="0" err="1" smtClean="0"/>
              <a:t>lược</a:t>
            </a:r>
            <a:r>
              <a:rPr lang="en-US" dirty="0" smtClean="0"/>
              <a:t> </a:t>
            </a:r>
            <a:r>
              <a:rPr lang="en-US" dirty="0" err="1" smtClean="0"/>
              <a:t>vét</a:t>
            </a:r>
            <a:r>
              <a:rPr lang="en-US" dirty="0" smtClean="0"/>
              <a:t> </a:t>
            </a:r>
            <a:r>
              <a:rPr lang="en-US" dirty="0" err="1"/>
              <a:t>cạn</a:t>
            </a:r>
            <a:r>
              <a:rPr lang="en-US" dirty="0"/>
              <a:t> </a:t>
            </a:r>
            <a:r>
              <a:rPr lang="en-US" dirty="0" err="1"/>
              <a:t>là</a:t>
            </a:r>
            <a:r>
              <a:rPr lang="en-US" dirty="0"/>
              <a:t> </a:t>
            </a:r>
            <a:r>
              <a:rPr lang="en-US" dirty="0" err="1"/>
              <a:t>luôn</a:t>
            </a:r>
            <a:r>
              <a:rPr lang="en-US" dirty="0"/>
              <a:t> </a:t>
            </a:r>
            <a:r>
              <a:rPr lang="en-US" dirty="0" err="1"/>
              <a:t>đảm</a:t>
            </a:r>
            <a:r>
              <a:rPr lang="en-US" dirty="0"/>
              <a:t> </a:t>
            </a:r>
            <a:r>
              <a:rPr lang="en-US" dirty="0" err="1"/>
              <a:t>bảo</a:t>
            </a:r>
            <a:r>
              <a:rPr lang="en-US" dirty="0"/>
              <a:t> </a:t>
            </a:r>
            <a:r>
              <a:rPr lang="en-US" dirty="0" err="1"/>
              <a:t>tìm</a:t>
            </a:r>
            <a:r>
              <a:rPr lang="en-US" dirty="0"/>
              <a:t> </a:t>
            </a:r>
            <a:r>
              <a:rPr lang="en-US" dirty="0" err="1"/>
              <a:t>ra</a:t>
            </a:r>
            <a:r>
              <a:rPr lang="en-US" dirty="0"/>
              <a:t> </a:t>
            </a:r>
            <a:r>
              <a:rPr lang="en-US" dirty="0" err="1" smtClean="0"/>
              <a:t>nghiệm</a:t>
            </a:r>
            <a:r>
              <a:rPr lang="en-US" dirty="0"/>
              <a:t> </a:t>
            </a:r>
            <a:r>
              <a:rPr lang="en-US" dirty="0" err="1" smtClean="0"/>
              <a:t>chính</a:t>
            </a:r>
            <a:r>
              <a:rPr lang="en-US" dirty="0" smtClean="0"/>
              <a:t> </a:t>
            </a:r>
            <a:r>
              <a:rPr lang="en-US" dirty="0" err="1"/>
              <a:t>xác</a:t>
            </a:r>
            <a:r>
              <a:rPr lang="en-US" dirty="0"/>
              <a:t>. </a:t>
            </a:r>
            <a:endParaRPr lang="en-US" dirty="0" smtClean="0"/>
          </a:p>
          <a:p>
            <a:pPr>
              <a:buFont typeface="Wingdings" panose="05000000000000000000" pitchFamily="2" charset="2"/>
              <a:buChar char="Ø"/>
            </a:pPr>
            <a:r>
              <a:rPr lang="en-US" dirty="0" err="1"/>
              <a:t>Về</a:t>
            </a:r>
            <a:r>
              <a:rPr lang="en-US" dirty="0"/>
              <a:t> </a:t>
            </a:r>
            <a:r>
              <a:rPr lang="en-US" dirty="0" err="1"/>
              <a:t>mặt</a:t>
            </a:r>
            <a:r>
              <a:rPr lang="en-US" dirty="0"/>
              <a:t> </a:t>
            </a:r>
            <a:r>
              <a:rPr lang="en-US" dirty="0" err="1"/>
              <a:t>lý</a:t>
            </a:r>
            <a:r>
              <a:rPr lang="en-US" dirty="0"/>
              <a:t> </a:t>
            </a:r>
            <a:r>
              <a:rPr lang="en-US" dirty="0" err="1"/>
              <a:t>thuyết</a:t>
            </a:r>
            <a:r>
              <a:rPr lang="en-US" dirty="0"/>
              <a:t>, </a:t>
            </a:r>
            <a:r>
              <a:rPr lang="en-US" dirty="0" err="1"/>
              <a:t>chiến</a:t>
            </a:r>
            <a:r>
              <a:rPr lang="en-US" dirty="0"/>
              <a:t> </a:t>
            </a:r>
            <a:r>
              <a:rPr lang="en-US" dirty="0" err="1"/>
              <a:t>lược</a:t>
            </a:r>
            <a:r>
              <a:rPr lang="en-US" dirty="0"/>
              <a:t> </a:t>
            </a:r>
            <a:r>
              <a:rPr lang="en-US" dirty="0" err="1"/>
              <a:t>này</a:t>
            </a:r>
            <a:r>
              <a:rPr lang="en-US" dirty="0"/>
              <a:t> </a:t>
            </a:r>
            <a:r>
              <a:rPr lang="en-US" dirty="0" err="1"/>
              <a:t>có</a:t>
            </a:r>
            <a:r>
              <a:rPr lang="en-US" dirty="0"/>
              <a:t> </a:t>
            </a:r>
            <a:r>
              <a:rPr lang="en-US" dirty="0" err="1"/>
              <a:t>thể</a:t>
            </a:r>
            <a:r>
              <a:rPr lang="en-US" dirty="0"/>
              <a:t> </a:t>
            </a:r>
            <a:r>
              <a:rPr lang="en-US" dirty="0" err="1"/>
              <a:t>áp</a:t>
            </a:r>
            <a:r>
              <a:rPr lang="en-US" dirty="0"/>
              <a:t> </a:t>
            </a:r>
            <a:r>
              <a:rPr lang="en-US" dirty="0" err="1"/>
              <a:t>dụng</a:t>
            </a:r>
            <a:r>
              <a:rPr lang="en-US" dirty="0"/>
              <a:t> </a:t>
            </a:r>
            <a:r>
              <a:rPr lang="en-US" dirty="0" err="1"/>
              <a:t>cho</a:t>
            </a:r>
            <a:r>
              <a:rPr lang="en-US" dirty="0"/>
              <a:t> </a:t>
            </a:r>
            <a:r>
              <a:rPr lang="en-US" dirty="0" err="1"/>
              <a:t>mọi</a:t>
            </a:r>
            <a:r>
              <a:rPr lang="en-US" dirty="0"/>
              <a:t> </a:t>
            </a:r>
            <a:r>
              <a:rPr lang="en-US" dirty="0" err="1"/>
              <a:t>loại</a:t>
            </a:r>
            <a:r>
              <a:rPr lang="en-US" dirty="0"/>
              <a:t> </a:t>
            </a:r>
            <a:r>
              <a:rPr lang="en-US" dirty="0" err="1"/>
              <a:t>bài</a:t>
            </a:r>
            <a:r>
              <a:rPr lang="en-US" dirty="0"/>
              <a:t> </a:t>
            </a:r>
            <a:r>
              <a:rPr lang="en-US" dirty="0" err="1" smtClean="0"/>
              <a:t>toán</a:t>
            </a:r>
            <a:endParaRPr lang="en-US" dirty="0" smtClean="0"/>
          </a:p>
          <a:p>
            <a:pPr>
              <a:buFont typeface="Wingdings" panose="05000000000000000000" pitchFamily="2" charset="2"/>
              <a:buChar char="Ø"/>
            </a:pPr>
            <a:r>
              <a:rPr lang="en-US" dirty="0" err="1"/>
              <a:t>Đ</a:t>
            </a:r>
            <a:r>
              <a:rPr lang="en-US" dirty="0" err="1" smtClean="0"/>
              <a:t>òi</a:t>
            </a:r>
            <a:r>
              <a:rPr lang="en-US" dirty="0" smtClean="0"/>
              <a:t> </a:t>
            </a:r>
            <a:r>
              <a:rPr lang="en-US" dirty="0" err="1"/>
              <a:t>hỏi</a:t>
            </a:r>
            <a:r>
              <a:rPr lang="en-US" dirty="0"/>
              <a:t> </a:t>
            </a:r>
            <a:r>
              <a:rPr lang="en-US" dirty="0" err="1"/>
              <a:t>rất</a:t>
            </a:r>
            <a:r>
              <a:rPr lang="en-US" dirty="0"/>
              <a:t> </a:t>
            </a:r>
            <a:r>
              <a:rPr lang="en-US" dirty="0" err="1"/>
              <a:t>ít</a:t>
            </a:r>
            <a:r>
              <a:rPr lang="en-US" dirty="0"/>
              <a:t> </a:t>
            </a:r>
            <a:r>
              <a:rPr lang="en-US" dirty="0" err="1"/>
              <a:t>bộ</a:t>
            </a:r>
            <a:r>
              <a:rPr lang="en-US" dirty="0"/>
              <a:t> </a:t>
            </a:r>
            <a:r>
              <a:rPr lang="en-US" dirty="0" err="1"/>
              <a:t>nhớ</a:t>
            </a:r>
            <a:r>
              <a:rPr lang="en-US" dirty="0"/>
              <a:t> </a:t>
            </a:r>
            <a:r>
              <a:rPr lang="en-US" dirty="0" err="1"/>
              <a:t>và</a:t>
            </a:r>
            <a:r>
              <a:rPr lang="en-US" dirty="0"/>
              <a:t> </a:t>
            </a:r>
            <a:r>
              <a:rPr lang="en-US" dirty="0" err="1"/>
              <a:t>cài</a:t>
            </a:r>
            <a:r>
              <a:rPr lang="en-US" dirty="0"/>
              <a:t> </a:t>
            </a:r>
            <a:r>
              <a:rPr lang="en-US" dirty="0" err="1"/>
              <a:t>đặt</a:t>
            </a:r>
            <a:r>
              <a:rPr lang="en-US" dirty="0"/>
              <a:t> </a:t>
            </a:r>
            <a:r>
              <a:rPr lang="en-US" dirty="0" err="1"/>
              <a:t>đơn</a:t>
            </a:r>
            <a:r>
              <a:rPr lang="en-US" dirty="0"/>
              <a:t> </a:t>
            </a:r>
            <a:r>
              <a:rPr lang="en-US" dirty="0" err="1"/>
              <a:t>giản</a:t>
            </a:r>
            <a:endParaRPr lang="en-US" dirty="0" smtClean="0"/>
          </a:p>
          <a:p>
            <a:pPr>
              <a:buFont typeface="Wingdings" panose="05000000000000000000" pitchFamily="2" charset="2"/>
              <a:buChar char="Ø"/>
            </a:pPr>
            <a:endParaRPr dirty="0"/>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7</a:t>
            </a:fld>
            <a:endParaRPr dirty="0"/>
          </a:p>
        </p:txBody>
      </p:sp>
    </p:spTree>
    <p:extLst>
      <p:ext uri="{BB962C8B-B14F-4D97-AF65-F5344CB8AC3E}">
        <p14:creationId xmlns:p14="http://schemas.microsoft.com/office/powerpoint/2010/main" val="25312078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481195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err="1" smtClean="0"/>
              <a:t>Nhược</a:t>
            </a:r>
            <a:r>
              <a:rPr lang="en-US" sz="3000" dirty="0" smtClean="0"/>
              <a:t> </a:t>
            </a:r>
            <a:r>
              <a:rPr lang="en-US" sz="3000" dirty="0" err="1" smtClean="0"/>
              <a:t>điểm</a:t>
            </a:r>
            <a:endParaRPr sz="3000" dirty="0"/>
          </a:p>
        </p:txBody>
      </p:sp>
      <p:sp>
        <p:nvSpPr>
          <p:cNvPr id="242" name="Google Shape;242;p17"/>
          <p:cNvSpPr txBox="1">
            <a:spLocks noGrp="1"/>
          </p:cNvSpPr>
          <p:nvPr>
            <p:ph type="body" idx="1"/>
          </p:nvPr>
        </p:nvSpPr>
        <p:spPr>
          <a:xfrm>
            <a:off x="609600" y="1962150"/>
            <a:ext cx="5562600" cy="1447800"/>
          </a:xfrm>
          <a:prstGeom prst="rect">
            <a:avLst/>
          </a:prstGeom>
        </p:spPr>
        <p:txBody>
          <a:bodyPr spcFirstLastPara="1" wrap="square" lIns="0" tIns="0" rIns="0" bIns="0" anchor="t" anchorCtr="0">
            <a:noAutofit/>
          </a:bodyPr>
          <a:lstStyle/>
          <a:p>
            <a:pPr>
              <a:buFont typeface="Wingdings" panose="05000000000000000000" pitchFamily="2" charset="2"/>
              <a:buChar char="Ø"/>
            </a:pPr>
            <a:r>
              <a:rPr lang="en-US" dirty="0" err="1"/>
              <a:t>Hạn</a:t>
            </a:r>
            <a:r>
              <a:rPr lang="en-US" dirty="0"/>
              <a:t> </a:t>
            </a:r>
            <a:r>
              <a:rPr lang="en-US" dirty="0" err="1"/>
              <a:t>chế</a:t>
            </a:r>
            <a:r>
              <a:rPr lang="en-US" dirty="0"/>
              <a:t> </a:t>
            </a:r>
            <a:r>
              <a:rPr lang="en-US" dirty="0" err="1"/>
              <a:t>duy</a:t>
            </a:r>
            <a:r>
              <a:rPr lang="en-US" dirty="0"/>
              <a:t> </a:t>
            </a:r>
            <a:r>
              <a:rPr lang="en-US" dirty="0" err="1" smtClean="0"/>
              <a:t>nhất</a:t>
            </a:r>
            <a:r>
              <a:rPr lang="en-US" dirty="0"/>
              <a:t> </a:t>
            </a:r>
            <a:r>
              <a:rPr lang="en-US" dirty="0" err="1" smtClean="0"/>
              <a:t>của</a:t>
            </a:r>
            <a:r>
              <a:rPr lang="en-US" dirty="0" smtClean="0"/>
              <a:t> </a:t>
            </a:r>
            <a:r>
              <a:rPr lang="en-US" dirty="0" err="1"/>
              <a:t>phương</a:t>
            </a:r>
            <a:r>
              <a:rPr lang="en-US" dirty="0"/>
              <a:t> </a:t>
            </a:r>
            <a:r>
              <a:rPr lang="en-US" dirty="0" err="1"/>
              <a:t>pháp</a:t>
            </a:r>
            <a:r>
              <a:rPr lang="en-US" dirty="0"/>
              <a:t> </a:t>
            </a:r>
            <a:r>
              <a:rPr lang="en-US" dirty="0" err="1"/>
              <a:t>này</a:t>
            </a:r>
            <a:r>
              <a:rPr lang="en-US" dirty="0"/>
              <a:t> </a:t>
            </a:r>
            <a:r>
              <a:rPr lang="en-US" dirty="0" err="1"/>
              <a:t>là</a:t>
            </a:r>
            <a:r>
              <a:rPr lang="en-US" dirty="0"/>
              <a:t> </a:t>
            </a:r>
            <a:r>
              <a:rPr lang="en-US" dirty="0" err="1"/>
              <a:t>thời</a:t>
            </a:r>
            <a:r>
              <a:rPr lang="en-US" dirty="0"/>
              <a:t> </a:t>
            </a:r>
            <a:r>
              <a:rPr lang="en-US" dirty="0" err="1"/>
              <a:t>gian</a:t>
            </a:r>
            <a:r>
              <a:rPr lang="en-US" dirty="0"/>
              <a:t> </a:t>
            </a:r>
            <a:r>
              <a:rPr lang="en-US" dirty="0" err="1"/>
              <a:t>thực</a:t>
            </a:r>
            <a:r>
              <a:rPr lang="en-US" dirty="0"/>
              <a:t> </a:t>
            </a:r>
            <a:r>
              <a:rPr lang="en-US" dirty="0" err="1"/>
              <a:t>thi</a:t>
            </a:r>
            <a:r>
              <a:rPr lang="en-US" dirty="0"/>
              <a:t> </a:t>
            </a:r>
            <a:r>
              <a:rPr lang="en-US" dirty="0" err="1"/>
              <a:t>rất</a:t>
            </a:r>
            <a:r>
              <a:rPr lang="en-US" dirty="0"/>
              <a:t> </a:t>
            </a:r>
            <a:r>
              <a:rPr lang="en-US" dirty="0" err="1"/>
              <a:t>lớn</a:t>
            </a:r>
            <a:r>
              <a:rPr lang="en-US" dirty="0"/>
              <a:t>, </a:t>
            </a:r>
            <a:r>
              <a:rPr lang="en-US" dirty="0" err="1"/>
              <a:t>độ</a:t>
            </a:r>
            <a:r>
              <a:rPr lang="en-US" dirty="0"/>
              <a:t> </a:t>
            </a:r>
            <a:r>
              <a:rPr lang="en-US" dirty="0" err="1"/>
              <a:t>phức</a:t>
            </a:r>
            <a:r>
              <a:rPr lang="en-US" dirty="0"/>
              <a:t> </a:t>
            </a:r>
            <a:r>
              <a:rPr lang="en-US" dirty="0" err="1"/>
              <a:t>tạp</a:t>
            </a:r>
            <a:r>
              <a:rPr lang="en-US" dirty="0"/>
              <a:t> </a:t>
            </a:r>
            <a:r>
              <a:rPr lang="en-US" dirty="0" err="1"/>
              <a:t>thường</a:t>
            </a:r>
            <a:r>
              <a:rPr lang="en-US" dirty="0"/>
              <a:t> ở </a:t>
            </a:r>
            <a:r>
              <a:rPr lang="en-US" dirty="0" err="1"/>
              <a:t>bậc</a:t>
            </a:r>
            <a:r>
              <a:rPr lang="en-US" dirty="0"/>
              <a:t> </a:t>
            </a:r>
            <a:r>
              <a:rPr lang="en-US" dirty="0" err="1"/>
              <a:t>mũ</a:t>
            </a:r>
            <a:r>
              <a:rPr lang="en-US" dirty="0" smtClean="0"/>
              <a:t>.</a:t>
            </a:r>
          </a:p>
          <a:p>
            <a:pPr>
              <a:buFont typeface="Wingdings" panose="05000000000000000000" pitchFamily="2" charset="2"/>
              <a:buChar char="Ø"/>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dirty="0"/>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9" name="Right Arrow 8"/>
          <p:cNvSpPr/>
          <p:nvPr/>
        </p:nvSpPr>
        <p:spPr>
          <a:xfrm>
            <a:off x="533400" y="4057650"/>
            <a:ext cx="990600" cy="3810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Google Shape;242;p17"/>
          <p:cNvSpPr txBox="1">
            <a:spLocks/>
          </p:cNvSpPr>
          <p:nvPr/>
        </p:nvSpPr>
        <p:spPr>
          <a:xfrm>
            <a:off x="1579418" y="3380511"/>
            <a:ext cx="6781800" cy="1066799"/>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24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2400" b="0" i="0" u="none" strike="noStrike" cap="none">
                <a:solidFill>
                  <a:schemeClr val="dk1"/>
                </a:solidFill>
                <a:latin typeface="Inria Sans"/>
                <a:ea typeface="Inria Sans"/>
                <a:cs typeface="Inria Sans"/>
                <a:sym typeface="Inria Sans"/>
              </a:defRPr>
            </a:lvl2pPr>
            <a:lvl3pPr marL="1371600" marR="0" lvl="2" indent="-381000" algn="l" rtl="0">
              <a:lnSpc>
                <a:spcPct val="100000"/>
              </a:lnSpc>
              <a:spcBef>
                <a:spcPts val="600"/>
              </a:spcBef>
              <a:spcAft>
                <a:spcPts val="0"/>
              </a:spcAft>
              <a:buClr>
                <a:schemeClr val="accent2"/>
              </a:buClr>
              <a:buSzPts val="2400"/>
              <a:buFont typeface="Inria Sans"/>
              <a:buChar char="⬩"/>
              <a:defRPr sz="2400" b="0" i="0" u="none" strike="noStrike" cap="none">
                <a:solidFill>
                  <a:schemeClr val="dk1"/>
                </a:solidFill>
                <a:latin typeface="Inria Sans"/>
                <a:ea typeface="Inria Sans"/>
                <a:cs typeface="Inria Sans"/>
                <a:sym typeface="Inria Sans"/>
              </a:defRPr>
            </a:lvl3pPr>
            <a:lvl4pPr marL="1828800" marR="0" lvl="3"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4pPr>
            <a:lvl5pPr marL="2286000" marR="0" lvl="4"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5pPr>
            <a:lvl6pPr marL="2743200" marR="0" lvl="5"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6pPr>
            <a:lvl7pPr marL="3200400" marR="0" lvl="6"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7pPr>
            <a:lvl8pPr marL="3657600" marR="0" lvl="7"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8pPr>
            <a:lvl9pPr marL="4114800" marR="0" lvl="8" indent="-381000" algn="l" rtl="0">
              <a:lnSpc>
                <a:spcPct val="100000"/>
              </a:lnSpc>
              <a:spcBef>
                <a:spcPts val="600"/>
              </a:spcBef>
              <a:spcAft>
                <a:spcPts val="60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9pPr>
          </a:lstStyle>
          <a:p>
            <a:pPr marL="114300" indent="0">
              <a:buNone/>
            </a:pPr>
            <a:r>
              <a:rPr lang="en-US" dirty="0" smtClean="0"/>
              <a:t>Do </a:t>
            </a:r>
            <a:r>
              <a:rPr lang="en-US" dirty="0" err="1" smtClean="0"/>
              <a:t>đó</a:t>
            </a:r>
            <a:r>
              <a:rPr lang="en-US" dirty="0" smtClean="0"/>
              <a:t> </a:t>
            </a:r>
            <a:r>
              <a:rPr lang="en-US" dirty="0" err="1" smtClean="0"/>
              <a:t>vét</a:t>
            </a:r>
            <a:r>
              <a:rPr lang="en-US" dirty="0" smtClean="0"/>
              <a:t> </a:t>
            </a:r>
            <a:r>
              <a:rPr lang="en-US" dirty="0" err="1" smtClean="0"/>
              <a:t>cạn</a:t>
            </a:r>
            <a:r>
              <a:rPr lang="en-US" dirty="0" smtClean="0"/>
              <a:t> </a:t>
            </a:r>
            <a:r>
              <a:rPr lang="en-US" dirty="0" err="1" smtClean="0"/>
              <a:t>thường</a:t>
            </a:r>
            <a:r>
              <a:rPr lang="en-US" dirty="0" smtClean="0"/>
              <a:t> </a:t>
            </a:r>
            <a:r>
              <a:rPr lang="en-US" dirty="0" err="1" smtClean="0"/>
              <a:t>chỉ</a:t>
            </a:r>
            <a:r>
              <a:rPr lang="en-US" dirty="0" smtClean="0"/>
              <a:t> </a:t>
            </a:r>
            <a:r>
              <a:rPr lang="en-US" dirty="0" err="1" smtClean="0"/>
              <a:t>áp</a:t>
            </a:r>
            <a:r>
              <a:rPr lang="en-US" dirty="0" smtClean="0"/>
              <a:t> </a:t>
            </a:r>
            <a:r>
              <a:rPr lang="en-US" dirty="0" err="1" smtClean="0"/>
              <a:t>dụng</a:t>
            </a:r>
            <a:r>
              <a:rPr lang="en-US" dirty="0" smtClean="0"/>
              <a:t> </a:t>
            </a:r>
            <a:r>
              <a:rPr lang="en-US" dirty="0" err="1" smtClean="0"/>
              <a:t>tốt</a:t>
            </a:r>
            <a:r>
              <a:rPr lang="en-US" dirty="0" smtClean="0"/>
              <a:t> </a:t>
            </a:r>
            <a:r>
              <a:rPr lang="en-US" dirty="0" err="1" smtClean="0"/>
              <a:t>với</a:t>
            </a:r>
            <a:r>
              <a:rPr lang="en-US" dirty="0" smtClean="0"/>
              <a:t> </a:t>
            </a:r>
            <a:r>
              <a:rPr lang="en-US" dirty="0" err="1" smtClean="0"/>
              <a:t>các</a:t>
            </a:r>
            <a:r>
              <a:rPr lang="en-US" dirty="0" smtClean="0"/>
              <a:t> </a:t>
            </a:r>
            <a:r>
              <a:rPr lang="en-US" dirty="0" err="1" smtClean="0"/>
              <a:t>bài</a:t>
            </a:r>
            <a:r>
              <a:rPr lang="en-US" dirty="0" smtClean="0"/>
              <a:t> </a:t>
            </a:r>
            <a:r>
              <a:rPr lang="en-US" dirty="0" err="1" smtClean="0"/>
              <a:t>toán</a:t>
            </a:r>
            <a:r>
              <a:rPr lang="en-US" dirty="0" smtClean="0"/>
              <a:t> </a:t>
            </a:r>
            <a:r>
              <a:rPr lang="en-US" dirty="0" err="1" smtClean="0"/>
              <a:t>có</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nhỏ</a:t>
            </a:r>
            <a:r>
              <a:rPr lang="en-US" dirty="0" smtClean="0"/>
              <a:t>.</a:t>
            </a:r>
            <a:r>
              <a:rPr lang="en-US" dirty="0"/>
              <a:t> </a:t>
            </a:r>
            <a:r>
              <a:rPr lang="en-US" dirty="0" err="1" smtClean="0"/>
              <a:t>Tuy</a:t>
            </a:r>
            <a:r>
              <a:rPr lang="en-US" dirty="0" smtClean="0"/>
              <a:t> </a:t>
            </a:r>
            <a:r>
              <a:rPr lang="en-US" dirty="0" err="1" smtClean="0"/>
              <a:t>nhiên</a:t>
            </a:r>
            <a:r>
              <a:rPr lang="en-US" dirty="0" smtClean="0"/>
              <a:t> </a:t>
            </a:r>
            <a:r>
              <a:rPr lang="en-US" dirty="0" err="1" smtClean="0"/>
              <a:t>vẫn</a:t>
            </a:r>
            <a:r>
              <a:rPr lang="en-US" dirty="0" smtClean="0"/>
              <a:t> </a:t>
            </a:r>
            <a:r>
              <a:rPr lang="en-US" dirty="0" err="1" smtClean="0"/>
              <a:t>một</a:t>
            </a:r>
            <a:r>
              <a:rPr lang="en-US" dirty="0" smtClean="0"/>
              <a:t> </a:t>
            </a:r>
            <a:r>
              <a:rPr lang="vi-VN" dirty="0"/>
              <a:t>là chiến lược </a:t>
            </a:r>
            <a:r>
              <a:rPr lang="en-US" dirty="0" err="1" smtClean="0"/>
              <a:t>quan</a:t>
            </a:r>
            <a:r>
              <a:rPr lang="en-US" dirty="0" smtClean="0"/>
              <a:t> </a:t>
            </a:r>
            <a:r>
              <a:rPr lang="en-US" dirty="0" err="1" smtClean="0"/>
              <a:t>trọng</a:t>
            </a:r>
            <a:r>
              <a:rPr lang="en-US" dirty="0" smtClean="0"/>
              <a:t> </a:t>
            </a:r>
            <a:r>
              <a:rPr lang="vi-VN" dirty="0" smtClean="0"/>
              <a:t>phải </a:t>
            </a:r>
            <a:r>
              <a:rPr lang="vi-VN" dirty="0"/>
              <a:t>nghĩ đến </a:t>
            </a:r>
            <a:r>
              <a:rPr lang="vi-VN" dirty="0" smtClean="0"/>
              <a:t>khi </a:t>
            </a:r>
            <a:r>
              <a:rPr lang="vi-VN" dirty="0"/>
              <a:t>giải quyết bất cứ bài toán nào</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3716"/>
          <a:stretch/>
        </p:blipFill>
        <p:spPr>
          <a:xfrm>
            <a:off x="6138477" y="438150"/>
            <a:ext cx="2590233" cy="2793661"/>
          </a:xfrm>
          <a:prstGeom prst="rect">
            <a:avLst/>
          </a:prstGeom>
          <a:ln w="38100">
            <a:solidFill>
              <a:schemeClr val="accent3"/>
            </a:solidFill>
          </a:ln>
        </p:spPr>
      </p:pic>
    </p:spTree>
    <p:extLst>
      <p:ext uri="{BB962C8B-B14F-4D97-AF65-F5344CB8AC3E}">
        <p14:creationId xmlns:p14="http://schemas.microsoft.com/office/powerpoint/2010/main" val="34394475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8800" y="2682037"/>
            <a:ext cx="6634200" cy="608400"/>
          </a:xfrm>
          <a:prstGeom prst="rect">
            <a:avLst/>
          </a:prstGeom>
        </p:spPr>
        <p:txBody>
          <a:bodyPr spcFirstLastPara="1" wrap="square" lIns="0" tIns="0" rIns="0" bIns="0" anchor="b" anchorCtr="0">
            <a:noAutofit/>
          </a:bodyPr>
          <a:lstStyle/>
          <a:p>
            <a:pPr lvl="0">
              <a:spcBef>
                <a:spcPts val="600"/>
              </a:spcBef>
              <a:buSzPts val="1800"/>
            </a:pPr>
            <a:r>
              <a:rPr lang="en-US" dirty="0"/>
              <a:t>Sorting: </a:t>
            </a:r>
            <a:r>
              <a:rPr lang="en-US" dirty="0" smtClean="0"/>
              <a:t/>
            </a:r>
            <a:br>
              <a:rPr lang="en-US" dirty="0" smtClean="0"/>
            </a:br>
            <a:r>
              <a:rPr lang="en-US" dirty="0" err="1" smtClean="0"/>
              <a:t>Thuật</a:t>
            </a:r>
            <a:r>
              <a:rPr lang="en-US" dirty="0" smtClean="0"/>
              <a:t> </a:t>
            </a:r>
            <a:r>
              <a:rPr lang="en-US" dirty="0" err="1"/>
              <a:t>toán</a:t>
            </a:r>
            <a:r>
              <a:rPr lang="en-US" dirty="0"/>
              <a:t> </a:t>
            </a:r>
            <a:r>
              <a:rPr lang="en-US" dirty="0" err="1"/>
              <a:t>sắp</a:t>
            </a:r>
            <a:r>
              <a:rPr lang="en-US" dirty="0"/>
              <a:t> </a:t>
            </a:r>
            <a:r>
              <a:rPr lang="en-US" dirty="0" err="1"/>
              <a:t>xếp</a:t>
            </a:r>
            <a:endParaRPr lang="en-US"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II</a:t>
            </a:r>
            <a:endParaRPr b="1" dirty="0">
              <a:solidFill>
                <a:schemeClr val="dk1"/>
              </a:solidFill>
              <a:latin typeface="Saira Semi Condensed"/>
              <a:ea typeface="Saira Semi Condensed"/>
              <a:cs typeface="Saira Semi Condensed"/>
              <a:sym typeface="Saira Semi Condensed"/>
            </a:endParaRPr>
          </a:p>
        </p:txBody>
      </p:sp>
      <p:pic>
        <p:nvPicPr>
          <p:cNvPr id="5" name="Google Shape;223;p14"/>
          <p:cNvPicPr preferRelativeResize="0"/>
          <p:nvPr/>
        </p:nvPicPr>
        <p:blipFill>
          <a:blip r:embed="rId3">
            <a:extLst>
              <a:ext uri="{28A0092B-C50C-407E-A947-70E740481C1C}">
                <a14:useLocalDpi xmlns:a14="http://schemas.microsoft.com/office/drawing/2010/main" val="0"/>
              </a:ext>
            </a:extLst>
          </a:blip>
          <a:stretch>
            <a:fillRect/>
          </a:stretch>
        </p:blipFill>
        <p:spPr>
          <a:xfrm rot="242861">
            <a:off x="6467289" y="435747"/>
            <a:ext cx="2278630" cy="1937979"/>
          </a:xfrm>
          <a:prstGeom prst="hexagon">
            <a:avLst>
              <a:gd name="adj" fmla="val 25093"/>
              <a:gd name="vf" fmla="val 115470"/>
            </a:avLst>
          </a:prstGeom>
          <a:noFill/>
          <a:ln w="76200" cap="flat" cmpd="sng">
            <a:solidFill>
              <a:schemeClr val="accent4"/>
            </a:solidFill>
            <a:prstDash val="solid"/>
            <a:miter lim="8000"/>
            <a:headEnd type="none" w="sm" len="sm"/>
            <a:tailEnd type="none" w="sm" len="sm"/>
          </a:ln>
          <a:effectLst>
            <a:outerShdw blurRad="357188" dist="76200" dir="5400000" algn="bl" rotWithShape="0">
              <a:schemeClr val="lt1">
                <a:alpha val="50000"/>
              </a:schemeClr>
            </a:outerShdw>
          </a:effectLst>
        </p:spPr>
      </p:pic>
    </p:spTree>
    <p:extLst>
      <p:ext uri="{BB962C8B-B14F-4D97-AF65-F5344CB8AC3E}">
        <p14:creationId xmlns:p14="http://schemas.microsoft.com/office/powerpoint/2010/main" val="4188996088"/>
      </p:ext>
    </p:extLst>
  </p:cSld>
  <p:clrMapOvr>
    <a:masterClrMapping/>
  </p:clrMapOvr>
  <p:timing>
    <p:tnLst>
      <p:par>
        <p:cTn id="1" dur="indefinite" restart="never" nodeType="tmRoot"/>
      </p:par>
    </p:tnLst>
  </p:timing>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4784</TotalTime>
  <Words>1988</Words>
  <Application>Microsoft Office PowerPoint</Application>
  <PresentationFormat>On-screen Show (16:9)</PresentationFormat>
  <Paragraphs>321</Paragraphs>
  <Slides>43</Slides>
  <Notes>19</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Gurney template</vt:lpstr>
      <vt:lpstr>  Nhóm 9: Brute Force Chiến lược vét cạn    </vt:lpstr>
      <vt:lpstr>Nội dung</vt:lpstr>
      <vt:lpstr>   Giới thiệu về Brute Force chiến lược vét cạn </vt:lpstr>
      <vt:lpstr>PowerPoint Presentation</vt:lpstr>
      <vt:lpstr>Ví dụ</vt:lpstr>
      <vt:lpstr>Chiến lược vét cạn </vt:lpstr>
      <vt:lpstr>Ưu điểm</vt:lpstr>
      <vt:lpstr>Nhược điểm</vt:lpstr>
      <vt:lpstr>Sorting:  Thuật toán sắp xếp</vt:lpstr>
      <vt:lpstr>Bài toán sắp xếp </vt:lpstr>
      <vt:lpstr>SELECTION SORT</vt:lpstr>
      <vt:lpstr>PowerPoint Presentation</vt:lpstr>
      <vt:lpstr>BUBBLE SORT</vt:lpstr>
      <vt:lpstr>SORTING</vt:lpstr>
      <vt:lpstr>PowerPoint Presentation</vt:lpstr>
      <vt:lpstr>PowerPoint Presentation</vt:lpstr>
      <vt:lpstr>PowerPoint Presentation</vt:lpstr>
      <vt:lpstr>Sequential search: Thuật toán tìm kiếm tuần tự</vt:lpstr>
      <vt:lpstr>Sequenrtial search(Linear search)</vt:lpstr>
      <vt:lpstr>Sequenrtial search</vt:lpstr>
      <vt:lpstr>Brute Force String Matching</vt:lpstr>
      <vt:lpstr>Ví dụ</vt:lpstr>
      <vt:lpstr>Brute Force String Matching</vt:lpstr>
      <vt:lpstr>Độ phức tạp của thuật khớp chuỗi Brute Force: </vt:lpstr>
      <vt:lpstr>PowerPoint Presentation</vt:lpstr>
      <vt:lpstr>Độ phức tạp của thuật toán đối sánh chuỗi Brute Force: </vt:lpstr>
      <vt:lpstr>Exhaustive Search: Tìm kiếm toàn diện</vt:lpstr>
      <vt:lpstr>Các vấn đề trong thực tế</vt:lpstr>
      <vt:lpstr>PowerPoint Presentation</vt:lpstr>
      <vt:lpstr>Exhaustive Search : </vt:lpstr>
      <vt:lpstr>Exhaustive Search : </vt:lpstr>
      <vt:lpstr>Các bài toán </vt:lpstr>
      <vt:lpstr>Bài toán người bán hàng(TSP)</vt:lpstr>
      <vt:lpstr>PowerPoint Presentation</vt:lpstr>
      <vt:lpstr>PowerPoint Presentation</vt:lpstr>
      <vt:lpstr>Bài toán TSP </vt:lpstr>
      <vt:lpstr>Ví dụ:</vt:lpstr>
      <vt:lpstr>PowerPoint Presentation</vt:lpstr>
      <vt:lpstr>Bài toán xếp ba lô (Knapsack Problem)</vt:lpstr>
      <vt:lpstr>Bài toán</vt:lpstr>
      <vt:lpstr>PowerPoint Presentation</vt:lpstr>
      <vt:lpstr>PowerPoint Presentation</vt:lpstr>
      <vt:lpstr>Cảm ơn các bạn   đã lắng nghe!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Tran Bao</dc:creator>
  <cp:lastModifiedBy>LEGION</cp:lastModifiedBy>
  <cp:revision>115</cp:revision>
  <dcterms:modified xsi:type="dcterms:W3CDTF">2022-04-04T05:16:33Z</dcterms:modified>
</cp:coreProperties>
</file>